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3"/>
  </p:notesMasterIdLst>
  <p:sldIdLst>
    <p:sldId id="265" r:id="rId2"/>
    <p:sldId id="883" r:id="rId3"/>
    <p:sldId id="884" r:id="rId4"/>
    <p:sldId id="885" r:id="rId5"/>
    <p:sldId id="886" r:id="rId6"/>
    <p:sldId id="887" r:id="rId7"/>
    <p:sldId id="890" r:id="rId8"/>
    <p:sldId id="889" r:id="rId9"/>
    <p:sldId id="891" r:id="rId10"/>
    <p:sldId id="892" r:id="rId11"/>
    <p:sldId id="893" r:id="rId12"/>
    <p:sldId id="894" r:id="rId13"/>
    <p:sldId id="895" r:id="rId14"/>
    <p:sldId id="896" r:id="rId15"/>
    <p:sldId id="897" r:id="rId16"/>
    <p:sldId id="898" r:id="rId17"/>
    <p:sldId id="899" r:id="rId18"/>
    <p:sldId id="941" r:id="rId19"/>
    <p:sldId id="942" r:id="rId20"/>
    <p:sldId id="944" r:id="rId21"/>
    <p:sldId id="943"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2" roundtripDataSignature="AMtx7mhArknZgMFUr7iOLZ3euqAj3IVr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827534-29FB-4541-B439-1F876C23857B}">
  <a:tblStyle styleId="{95827534-29FB-4541-B439-1F876C2385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18"/>
    <p:restoredTop sz="94762"/>
  </p:normalViewPr>
  <p:slideViewPr>
    <p:cSldViewPr snapToGrid="0" snapToObjects="1">
      <p:cViewPr varScale="1">
        <p:scale>
          <a:sx n="116" d="100"/>
          <a:sy n="116" d="100"/>
        </p:scale>
        <p:origin x="208"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85"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8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82"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afavephilosophy.x10host.com/where_am_i.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afavephilosophy.x10host.com/where_am_i.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Western_philosophy"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en.wikipedia.org/wiki/Subscript_and_superscript" TargetMode="External"/><Relationship Id="rId4" Type="http://schemas.openxmlformats.org/officeDocument/2006/relationships/hyperlink" Target="https://en.wikipedia.org/wiki/Analytic_geometr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Franklin_Institut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Philadelph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omputing_Machinery_and_Intelligence"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Turing_test"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Mind_(journa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Computing_Machinery_and_Intelligence"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Turing_test" TargetMode="External"/><Relationship Id="rId5" Type="http://schemas.openxmlformats.org/officeDocument/2006/relationships/hyperlink" Target="https://en.wikipedia.org/wiki/Artificial_intelligence" TargetMode="External"/><Relationship Id="rId4" Type="http://schemas.openxmlformats.org/officeDocument/2006/relationships/hyperlink" Target="https://en.wikipedia.org/wiki/Mind_(journal)"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Second_World_War" TargetMode="External"/><Relationship Id="rId3" Type="http://schemas.openxmlformats.org/officeDocument/2006/relationships/hyperlink" Target="https://en.wikipedia.org/wiki/Theoretical_computer_science" TargetMode="External"/><Relationship Id="rId7" Type="http://schemas.openxmlformats.org/officeDocument/2006/relationships/hyperlink" Target="https://en.wikipedia.org/wiki/General_purpose_computer" TargetMode="External"/><Relationship Id="rId12" Type="http://schemas.openxmlformats.org/officeDocument/2006/relationships/hyperlink" Target="https://en.wikipedia.org/wiki/Cyanide_poisoning"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en.wikipedia.org/wiki/Turing_machine" TargetMode="External"/><Relationship Id="rId11" Type="http://schemas.openxmlformats.org/officeDocument/2006/relationships/hyperlink" Target="https://en.wikipedia.org/wiki/Chemical_castration" TargetMode="External"/><Relationship Id="rId5" Type="http://schemas.openxmlformats.org/officeDocument/2006/relationships/hyperlink" Target="https://en.wikipedia.org/wiki/Computation" TargetMode="External"/><Relationship Id="rId10" Type="http://schemas.openxmlformats.org/officeDocument/2006/relationships/hyperlink" Target="https://en.wikipedia.org/wiki/Cryptanalysis" TargetMode="External"/><Relationship Id="rId4" Type="http://schemas.openxmlformats.org/officeDocument/2006/relationships/hyperlink" Target="https://en.wikipedia.org/wiki/Algorithm" TargetMode="External"/><Relationship Id="rId9" Type="http://schemas.openxmlformats.org/officeDocument/2006/relationships/hyperlink" Target="https://en.wikipedia.org/wiki/Bletchley_Park"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31865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www.visuallanguagelab.com</a:t>
            </a:r>
            <a:r>
              <a:rPr lang="en-US" dirty="0"/>
              <a:t>/</a:t>
            </a:r>
            <a:r>
              <a:rPr lang="en-US" dirty="0" err="1"/>
              <a:t>chinese_room</a:t>
            </a:r>
            <a:r>
              <a:rPr lang="en-US" dirty="0"/>
              <a:t>/</a:t>
            </a:r>
            <a:r>
              <a:rPr lang="en-US" dirty="0" err="1"/>
              <a:t>index.html</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3744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kern="1200" cap="none" dirty="0">
                <a:solidFill>
                  <a:schemeClr val="tx1"/>
                </a:solidFill>
                <a:effectLst/>
                <a:latin typeface="Times New Roman" pitchFamily="18" charset="0"/>
                <a:ea typeface="Calibri"/>
                <a:cs typeface="Calibri"/>
                <a:sym typeface="Calibri"/>
              </a:rPr>
              <a:t>Eliza simulated conversation through pattern matching and substitution.  It</a:t>
            </a:r>
            <a:r>
              <a:rPr lang="en-US" sz="1200" b="0" i="0" u="none" strike="noStrike" kern="1200" cap="none" baseline="0" dirty="0">
                <a:solidFill>
                  <a:schemeClr val="tx1"/>
                </a:solidFill>
                <a:effectLst/>
                <a:latin typeface="Times New Roman" pitchFamily="18" charset="0"/>
                <a:ea typeface="Calibri"/>
                <a:cs typeface="Calibri"/>
                <a:sym typeface="Calibri"/>
              </a:rPr>
              <a:t>  </a:t>
            </a:r>
            <a:r>
              <a:rPr lang="en-US" sz="1200" b="0" i="0" u="none" strike="noStrike" kern="1200" cap="none" dirty="0">
                <a:solidFill>
                  <a:schemeClr val="tx1"/>
                </a:solidFill>
                <a:effectLst/>
                <a:latin typeface="Times New Roman" pitchFamily="18" charset="0"/>
                <a:ea typeface="Calibri"/>
                <a:cs typeface="Calibri"/>
                <a:sym typeface="Calibri"/>
              </a:rPr>
              <a:t>gave users an illusion of understanding on the part of the program. </a:t>
            </a:r>
            <a:br>
              <a:rPr lang="en-US" sz="1200" b="0" i="0" u="none" strike="noStrike" kern="1200" cap="none" dirty="0">
                <a:solidFill>
                  <a:schemeClr val="tx1"/>
                </a:solidFill>
                <a:effectLst/>
                <a:latin typeface="Times New Roman" pitchFamily="18" charset="0"/>
                <a:ea typeface="Calibri"/>
                <a:cs typeface="Calibri"/>
                <a:sym typeface="Calibri"/>
              </a:rPr>
            </a:br>
            <a:r>
              <a:rPr lang="en-US" sz="1200" b="0" i="0" u="none" strike="noStrike" kern="1200" cap="none" dirty="0">
                <a:solidFill>
                  <a:schemeClr val="tx1"/>
                </a:solidFill>
                <a:effectLst/>
                <a:latin typeface="Times New Roman" pitchFamily="18" charset="0"/>
                <a:ea typeface="Calibri"/>
                <a:cs typeface="Calibri"/>
                <a:sym typeface="Calibri"/>
              </a:rPr>
              <a:t>https://</a:t>
            </a:r>
            <a:r>
              <a:rPr lang="en-US" sz="1200" b="0" i="0" u="none" strike="noStrike" kern="1200" cap="none" dirty="0" err="1">
                <a:solidFill>
                  <a:schemeClr val="tx1"/>
                </a:solidFill>
                <a:effectLst/>
                <a:latin typeface="Times New Roman" pitchFamily="18" charset="0"/>
                <a:ea typeface="Calibri"/>
                <a:cs typeface="Calibri"/>
                <a:sym typeface="Calibri"/>
              </a:rPr>
              <a:t>en.wikipedia.org</a:t>
            </a:r>
            <a:r>
              <a:rPr lang="en-US" sz="1200" b="0" i="0" u="none" strike="noStrike" kern="1200" cap="none" dirty="0">
                <a:solidFill>
                  <a:schemeClr val="tx1"/>
                </a:solidFill>
                <a:effectLst/>
                <a:latin typeface="Times New Roman" pitchFamily="18" charset="0"/>
                <a:ea typeface="Calibri"/>
                <a:cs typeface="Calibri"/>
                <a:sym typeface="Calibri"/>
              </a:rPr>
              <a:t>/wiki/ELIZA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2097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Times New Roman" pitchFamily="18" charset="0"/>
                <a:ea typeface="Calibri"/>
                <a:cs typeface="Calibri"/>
                <a:sym typeface="Calibri"/>
              </a:rPr>
              <a:t>According to Searle's original presentation, the argument is based on two key claims: </a:t>
            </a:r>
            <a:r>
              <a:rPr lang="en-US" sz="1200" b="0" i="1" u="none" strike="noStrike" kern="1200" cap="none" dirty="0">
                <a:solidFill>
                  <a:schemeClr val="tx1"/>
                </a:solidFill>
                <a:effectLst/>
                <a:latin typeface="Times New Roman" pitchFamily="18" charset="0"/>
                <a:ea typeface="Calibri"/>
                <a:cs typeface="Calibri"/>
                <a:sym typeface="Calibri"/>
              </a:rPr>
              <a:t>brains cause minds</a:t>
            </a:r>
            <a:r>
              <a:rPr lang="en-US" sz="1200" b="0" i="0" u="none" strike="noStrike" kern="1200" cap="none" dirty="0">
                <a:solidFill>
                  <a:schemeClr val="tx1"/>
                </a:solidFill>
                <a:effectLst/>
                <a:latin typeface="Times New Roman" pitchFamily="18" charset="0"/>
                <a:ea typeface="Calibri"/>
                <a:cs typeface="Calibri"/>
                <a:sym typeface="Calibri"/>
              </a:rPr>
              <a:t> and </a:t>
            </a:r>
            <a:r>
              <a:rPr lang="en-US" sz="1200" b="0" i="1" u="none" strike="noStrike" kern="1200" cap="none" dirty="0">
                <a:solidFill>
                  <a:schemeClr val="tx1"/>
                </a:solidFill>
                <a:effectLst/>
                <a:latin typeface="Times New Roman" pitchFamily="18" charset="0"/>
                <a:ea typeface="Calibri"/>
                <a:cs typeface="Calibri"/>
                <a:sym typeface="Calibri"/>
              </a:rPr>
              <a:t>syntax doesn't suffice for semantics</a:t>
            </a:r>
            <a:r>
              <a:rPr lang="en-US" sz="1200" b="0" i="0" u="none" strike="noStrike" kern="1200" cap="none" dirty="0">
                <a:solidFill>
                  <a:schemeClr val="tx1"/>
                </a:solidFill>
                <a:effectLst/>
                <a:latin typeface="Times New Roman" pitchFamily="18" charset="0"/>
                <a:ea typeface="Calibri"/>
                <a:cs typeface="Calibri"/>
                <a:sym typeface="Calibri"/>
              </a:rPr>
              <a:t>.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3493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Times New Roman" pitchFamily="18" charset="0"/>
                <a:ea typeface="Calibri"/>
                <a:cs typeface="Calibri"/>
                <a:sym typeface="Calibri"/>
                <a:hlinkClick r:id="rId3"/>
              </a:rPr>
              <a:t>https://lafavephilosophy.x10host.com/where_am_i.html</a:t>
            </a:r>
            <a:br>
              <a:rPr lang="en-US" sz="1200" b="0" i="0" u="none" strike="noStrike" kern="1200" cap="none" dirty="0">
                <a:solidFill>
                  <a:schemeClr val="tx1"/>
                </a:solidFill>
                <a:effectLst/>
                <a:latin typeface="Times New Roman" pitchFamily="18" charset="0"/>
                <a:ea typeface="Calibri"/>
                <a:cs typeface="Calibri"/>
                <a:sym typeface="Calibri"/>
              </a:rPr>
            </a:br>
            <a:br>
              <a:rPr lang="en-US" sz="1200" b="0" i="0" u="none" strike="noStrike" kern="1200" cap="none" dirty="0">
                <a:solidFill>
                  <a:schemeClr val="tx1"/>
                </a:solidFill>
                <a:effectLst/>
                <a:latin typeface="Times New Roman" pitchFamily="18" charset="0"/>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constructed a computer duplicate of my brain, reproducing both the complete information-processing structure and the computational speed of my brain in a giant computer program.</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2724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Times New Roman" pitchFamily="18" charset="0"/>
                <a:ea typeface="Calibri"/>
                <a:cs typeface="Calibri"/>
                <a:sym typeface="Calibri"/>
                <a:hlinkClick r:id="rId3"/>
              </a:rPr>
              <a:t>https://lafavephilosophy.x10host.com/where_am_i.html</a:t>
            </a:r>
            <a:br>
              <a:rPr lang="en-US" sz="1200" b="0" i="0" u="none" strike="noStrike" kern="1200" cap="none" dirty="0">
                <a:solidFill>
                  <a:schemeClr val="tx1"/>
                </a:solidFill>
                <a:effectLst/>
                <a:latin typeface="Times New Roman" pitchFamily="18" charset="0"/>
                <a:ea typeface="Calibri"/>
                <a:cs typeface="Calibri"/>
                <a:sym typeface="Calibri"/>
              </a:rPr>
            </a:br>
            <a:br>
              <a:rPr lang="en-US" sz="1200" b="0" i="0" u="none" strike="noStrike" kern="1200" cap="none" dirty="0">
                <a:solidFill>
                  <a:schemeClr val="tx1"/>
                </a:solidFill>
                <a:effectLst/>
                <a:latin typeface="Times New Roman" pitchFamily="18" charset="0"/>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constructed a computer duplicate of my brain, reproducing both the complete information-processing structure and the computational speed of my brain in a giant computer program.</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84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Most AI researchers don’t care about the strong AI hypothesis.  As long as their program works, they don’t care if  you call is a simulation of intelligence or real intelligence.</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9053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Most AI researchers don’t care about the strong AI hypothesis.  As long as their program works, they don’t care if  you call is a simulation of intelligence or real intelligence.</a:t>
            </a:r>
          </a:p>
          <a:p>
            <a:endParaRPr lang="en-US" dirty="0"/>
          </a:p>
          <a:p>
            <a:r>
              <a:rPr lang="en-US" dirty="0"/>
              <a:t>TODO – update with Google engineer</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6006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203a0bb4c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203a0bb4c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203a0bb4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203a0bb4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cap="none" dirty="0">
                <a:solidFill>
                  <a:schemeClr val="tx1"/>
                </a:solidFill>
                <a:effectLst/>
                <a:latin typeface="Times New Roman" pitchFamily="18" charset="0"/>
                <a:ea typeface="Calibri"/>
                <a:cs typeface="Calibri"/>
                <a:sym typeface="Calibri"/>
              </a:rPr>
              <a:t>Dubbed the father of modern </a:t>
            </a:r>
            <a:r>
              <a:rPr lang="en-US" sz="1200" b="0" i="0" u="none" strike="noStrike" kern="1200" cap="none" dirty="0">
                <a:solidFill>
                  <a:schemeClr val="tx1"/>
                </a:solidFill>
                <a:effectLst/>
                <a:latin typeface="Times New Roman" pitchFamily="18" charset="0"/>
                <a:ea typeface="Calibri"/>
                <a:cs typeface="Calibri"/>
                <a:sym typeface="Calibri"/>
                <a:hlinkClick r:id="rId3" tooltip="Western philosophy"/>
              </a:rPr>
              <a:t>Western philosophy</a:t>
            </a:r>
            <a:r>
              <a:rPr lang="en-US" sz="1200" b="0" i="0" u="none" strike="noStrike" kern="1200" cap="none" dirty="0">
                <a:solidFill>
                  <a:schemeClr val="tx1"/>
                </a:solidFill>
                <a:effectLst/>
                <a:latin typeface="Times New Roman" pitchFamily="18" charset="0"/>
                <a:ea typeface="Calibri"/>
                <a:cs typeface="Calibri"/>
                <a:sym typeface="Calibri"/>
              </a:rPr>
              <a:t>, much of subsequent Western philosophy is a response to his writings.</a:t>
            </a:r>
            <a:r>
              <a:rPr lang="en-US" sz="1200" b="0" i="0" u="none" strike="noStrike" kern="1200" cap="none" baseline="0" dirty="0">
                <a:solidFill>
                  <a:schemeClr val="tx1"/>
                </a:solidFill>
                <a:effectLst/>
                <a:latin typeface="Times New Roman" pitchFamily="18" charset="0"/>
                <a:ea typeface="Calibri"/>
                <a:cs typeface="Calibri"/>
                <a:sym typeface="Calibri"/>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cap="none" dirty="0">
                <a:solidFill>
                  <a:schemeClr val="tx1"/>
                </a:solidFill>
                <a:effectLst/>
                <a:latin typeface="Times New Roman" pitchFamily="18" charset="0"/>
                <a:ea typeface="Calibri"/>
                <a:cs typeface="Calibri"/>
                <a:sym typeface="Calibri"/>
              </a:rPr>
              <a:t>You may know</a:t>
            </a:r>
            <a:r>
              <a:rPr lang="en-US" sz="1200" b="0" i="0" u="none" strike="noStrike" kern="1200" cap="none" baseline="0" dirty="0">
                <a:solidFill>
                  <a:schemeClr val="tx1"/>
                </a:solidFill>
                <a:effectLst/>
                <a:latin typeface="Times New Roman" pitchFamily="18" charset="0"/>
                <a:ea typeface="Calibri"/>
                <a:cs typeface="Calibri"/>
                <a:sym typeface="Calibri"/>
              </a:rPr>
              <a:t> him through mathematics instead of philosophy. </a:t>
            </a:r>
            <a:r>
              <a:rPr lang="en-US" sz="1200" b="0" i="0" u="none" strike="noStrike" kern="1200" cap="none" dirty="0">
                <a:solidFill>
                  <a:schemeClr val="tx1"/>
                </a:solidFill>
                <a:effectLst/>
                <a:latin typeface="Times New Roman" pitchFamily="18" charset="0"/>
                <a:ea typeface="Calibri"/>
                <a:cs typeface="Calibri"/>
                <a:sym typeface="Calibri"/>
              </a:rPr>
              <a:t>One of Descartes' most enduring legacies was his development of </a:t>
            </a:r>
            <a:r>
              <a:rPr lang="en-US" sz="1200" b="0" i="0" u="none" strike="noStrike" kern="1200" cap="none" dirty="0">
                <a:solidFill>
                  <a:schemeClr val="tx1"/>
                </a:solidFill>
                <a:effectLst/>
                <a:latin typeface="Times New Roman" pitchFamily="18" charset="0"/>
                <a:ea typeface="Calibri"/>
                <a:cs typeface="Calibri"/>
                <a:sym typeface="Calibri"/>
                <a:hlinkClick r:id="rId4" tooltip="Analytic geometry"/>
              </a:rPr>
              <a:t>Cartesian geometry</a:t>
            </a:r>
            <a:r>
              <a:rPr lang="en-US" sz="1200" b="0" i="0" u="none" strike="noStrike" kern="1200" cap="none" dirty="0">
                <a:solidFill>
                  <a:schemeClr val="tx1"/>
                </a:solidFill>
                <a:effectLst/>
                <a:latin typeface="Times New Roman" pitchFamily="18" charset="0"/>
                <a:ea typeface="Calibri"/>
                <a:cs typeface="Calibri"/>
                <a:sym typeface="Calibri"/>
              </a:rPr>
              <a:t>, which uses algebra to describe geometry. He "invented the convention of representing unknowns in equations by </a:t>
            </a:r>
            <a:r>
              <a:rPr lang="en-US" sz="1200" b="0" i="1" u="none" strike="noStrike" kern="1200" cap="none" dirty="0">
                <a:solidFill>
                  <a:schemeClr val="tx1"/>
                </a:solidFill>
                <a:effectLst/>
                <a:latin typeface="Times New Roman" pitchFamily="18" charset="0"/>
                <a:ea typeface="Calibri"/>
                <a:cs typeface="Calibri"/>
                <a:sym typeface="Calibri"/>
              </a:rPr>
              <a:t>x</a:t>
            </a:r>
            <a:r>
              <a:rPr lang="en-US" sz="1200" b="0" i="0" u="none" strike="noStrike" kern="1200" cap="none" dirty="0">
                <a:solidFill>
                  <a:schemeClr val="tx1"/>
                </a:solidFill>
                <a:effectLst/>
                <a:latin typeface="Times New Roman" pitchFamily="18" charset="0"/>
                <a:ea typeface="Calibri"/>
                <a:cs typeface="Calibri"/>
                <a:sym typeface="Calibri"/>
              </a:rPr>
              <a:t>, </a:t>
            </a:r>
            <a:r>
              <a:rPr lang="en-US" sz="1200" b="0" i="1" u="none" strike="noStrike" kern="1200" cap="none" dirty="0">
                <a:solidFill>
                  <a:schemeClr val="tx1"/>
                </a:solidFill>
                <a:effectLst/>
                <a:latin typeface="Times New Roman" pitchFamily="18" charset="0"/>
                <a:ea typeface="Calibri"/>
                <a:cs typeface="Calibri"/>
                <a:sym typeface="Calibri"/>
              </a:rPr>
              <a:t>y</a:t>
            </a:r>
            <a:r>
              <a:rPr lang="en-US" sz="1200" b="0" i="0" u="none" strike="noStrike" kern="1200" cap="none" dirty="0">
                <a:solidFill>
                  <a:schemeClr val="tx1"/>
                </a:solidFill>
                <a:effectLst/>
                <a:latin typeface="Times New Roman" pitchFamily="18" charset="0"/>
                <a:ea typeface="Calibri"/>
                <a:cs typeface="Calibri"/>
                <a:sym typeface="Calibri"/>
              </a:rPr>
              <a:t>, and </a:t>
            </a:r>
            <a:r>
              <a:rPr lang="en-US" sz="1200" b="0" i="1" u="none" strike="noStrike" kern="1200" cap="none" dirty="0">
                <a:solidFill>
                  <a:schemeClr val="tx1"/>
                </a:solidFill>
                <a:effectLst/>
                <a:latin typeface="Times New Roman" pitchFamily="18" charset="0"/>
                <a:ea typeface="Calibri"/>
                <a:cs typeface="Calibri"/>
                <a:sym typeface="Calibri"/>
              </a:rPr>
              <a:t>z</a:t>
            </a:r>
            <a:r>
              <a:rPr lang="en-US" sz="1200" b="0" i="0" u="none" strike="noStrike" kern="1200" cap="none" dirty="0">
                <a:solidFill>
                  <a:schemeClr val="tx1"/>
                </a:solidFill>
                <a:effectLst/>
                <a:latin typeface="Times New Roman" pitchFamily="18" charset="0"/>
                <a:ea typeface="Calibri"/>
                <a:cs typeface="Calibri"/>
                <a:sym typeface="Calibri"/>
              </a:rPr>
              <a:t>, and knowns by </a:t>
            </a:r>
            <a:r>
              <a:rPr lang="en-US" sz="1200" b="0" i="1" u="none" strike="noStrike" kern="1200" cap="none" dirty="0">
                <a:solidFill>
                  <a:schemeClr val="tx1"/>
                </a:solidFill>
                <a:effectLst/>
                <a:latin typeface="Times New Roman" pitchFamily="18" charset="0"/>
                <a:ea typeface="Calibri"/>
                <a:cs typeface="Calibri"/>
                <a:sym typeface="Calibri"/>
              </a:rPr>
              <a:t>a</a:t>
            </a:r>
            <a:r>
              <a:rPr lang="en-US" sz="1200" b="0" i="0" u="none" strike="noStrike" kern="1200" cap="none" dirty="0">
                <a:solidFill>
                  <a:schemeClr val="tx1"/>
                </a:solidFill>
                <a:effectLst/>
                <a:latin typeface="Times New Roman" pitchFamily="18" charset="0"/>
                <a:ea typeface="Calibri"/>
                <a:cs typeface="Calibri"/>
                <a:sym typeface="Calibri"/>
              </a:rPr>
              <a:t>, </a:t>
            </a:r>
            <a:r>
              <a:rPr lang="en-US" sz="1200" b="0" i="1" u="none" strike="noStrike" kern="1200" cap="none" dirty="0">
                <a:solidFill>
                  <a:schemeClr val="tx1"/>
                </a:solidFill>
                <a:effectLst/>
                <a:latin typeface="Times New Roman" pitchFamily="18" charset="0"/>
                <a:ea typeface="Calibri"/>
                <a:cs typeface="Calibri"/>
                <a:sym typeface="Calibri"/>
              </a:rPr>
              <a:t>b</a:t>
            </a:r>
            <a:r>
              <a:rPr lang="en-US" sz="1200" b="0" i="0" u="none" strike="noStrike" kern="1200" cap="none" dirty="0">
                <a:solidFill>
                  <a:schemeClr val="tx1"/>
                </a:solidFill>
                <a:effectLst/>
                <a:latin typeface="Times New Roman" pitchFamily="18" charset="0"/>
                <a:ea typeface="Calibri"/>
                <a:cs typeface="Calibri"/>
                <a:sym typeface="Calibri"/>
              </a:rPr>
              <a:t>, and </a:t>
            </a:r>
            <a:r>
              <a:rPr lang="en-US" sz="1200" b="0" i="1" u="none" strike="noStrike" kern="1200" cap="none" dirty="0">
                <a:solidFill>
                  <a:schemeClr val="tx1"/>
                </a:solidFill>
                <a:effectLst/>
                <a:latin typeface="Times New Roman" pitchFamily="18" charset="0"/>
                <a:ea typeface="Calibri"/>
                <a:cs typeface="Calibri"/>
                <a:sym typeface="Calibri"/>
              </a:rPr>
              <a:t>c</a:t>
            </a:r>
            <a:r>
              <a:rPr lang="en-US" sz="1200" b="0" i="0" u="none" strike="noStrike" kern="1200" cap="none" dirty="0">
                <a:solidFill>
                  <a:schemeClr val="tx1"/>
                </a:solidFill>
                <a:effectLst/>
                <a:latin typeface="Times New Roman" pitchFamily="18" charset="0"/>
                <a:ea typeface="Calibri"/>
                <a:cs typeface="Calibri"/>
                <a:sym typeface="Calibri"/>
              </a:rPr>
              <a:t>". He also "pioneered the standard notation" that uses </a:t>
            </a:r>
            <a:r>
              <a:rPr lang="en-US" sz="1200" b="0" i="0" u="none" strike="noStrike" kern="1200" cap="none" dirty="0">
                <a:solidFill>
                  <a:schemeClr val="tx1"/>
                </a:solidFill>
                <a:effectLst/>
                <a:latin typeface="Times New Roman" pitchFamily="18" charset="0"/>
                <a:ea typeface="Calibri"/>
                <a:cs typeface="Calibri"/>
                <a:sym typeface="Calibri"/>
                <a:hlinkClick r:id="rId5" tooltip="Subscript and superscript"/>
              </a:rPr>
              <a:t>superscripts</a:t>
            </a:r>
            <a:r>
              <a:rPr lang="en-US" sz="1200" b="0" i="0" u="none" strike="noStrike" kern="1200" cap="none" dirty="0">
                <a:solidFill>
                  <a:schemeClr val="tx1"/>
                </a:solidFill>
                <a:effectLst/>
                <a:latin typeface="Times New Roman" pitchFamily="18" charset="0"/>
                <a:ea typeface="Calibri"/>
                <a:cs typeface="Calibri"/>
                <a:sym typeface="Calibri"/>
              </a:rPr>
              <a:t> to show the powers or exponents; for example, the 2 used in x</a:t>
            </a:r>
            <a:r>
              <a:rPr lang="en-US" sz="1200" b="0" i="0" u="none" strike="noStrike" kern="1200" cap="none" baseline="30000" dirty="0">
                <a:solidFill>
                  <a:schemeClr val="tx1"/>
                </a:solidFill>
                <a:effectLst/>
                <a:latin typeface="Times New Roman" pitchFamily="18" charset="0"/>
                <a:ea typeface="Calibri"/>
                <a:cs typeface="Calibri"/>
                <a:sym typeface="Calibri"/>
              </a:rPr>
              <a:t>2</a:t>
            </a:r>
            <a:r>
              <a:rPr lang="en-US" sz="1200" b="0" i="0" u="none" strike="noStrike" kern="1200" cap="none" dirty="0">
                <a:solidFill>
                  <a:schemeClr val="tx1"/>
                </a:solidFill>
                <a:effectLst/>
                <a:latin typeface="Times New Roman" pitchFamily="18" charset="0"/>
                <a:ea typeface="Calibri"/>
                <a:cs typeface="Calibri"/>
                <a:sym typeface="Calibri"/>
              </a:rPr>
              <a:t> to indicate x squared</a:t>
            </a:r>
            <a:r>
              <a:rPr lang="en-US" sz="1200" b="0" i="0" u="none" strike="noStrike" kern="1200" cap="none" baseline="0" dirty="0">
                <a:solidFill>
                  <a:schemeClr val="tx1"/>
                </a:solidFill>
                <a:effectLst/>
                <a:latin typeface="Times New Roman" pitchFamily="18" charset="0"/>
                <a:ea typeface="Calibri"/>
                <a:cs typeface="Calibri"/>
                <a:sym typeface="Calibri"/>
              </a:rPr>
              <a:t> </a:t>
            </a:r>
            <a:r>
              <a:rPr lang="en-US" sz="1200" b="0" i="0" u="none" strike="noStrike" kern="1200" cap="none" dirty="0">
                <a:solidFill>
                  <a:schemeClr val="tx1"/>
                </a:solidFill>
                <a:effectLst/>
                <a:latin typeface="Times New Roman" pitchFamily="18" charset="0"/>
                <a:ea typeface="Calibri"/>
                <a:cs typeface="Calibri"/>
                <a:sym typeface="Calibri"/>
              </a:rPr>
              <a:t> He was first to assign a fundamental place for algebra in our system of knowledge, using it as a method to automate or mechanize reasoning, particularly about abstract, unknown quantities.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cap="none" dirty="0">
              <a:solidFill>
                <a:schemeClr val="tx1"/>
              </a:solidFill>
              <a:effectLst/>
              <a:latin typeface="Times New Roman" pitchFamily="18" charset="0"/>
              <a:ea typeface="Calibri"/>
              <a:cs typeface="Calibri"/>
              <a:sym typeface="Calibri"/>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Image from http://</a:t>
            </a:r>
            <a:r>
              <a:rPr lang="en-US" dirty="0" err="1"/>
              <a:t>shannonm-e.com</a:t>
            </a:r>
            <a:r>
              <a:rPr lang="en-US" dirty="0"/>
              <a:t>/</a:t>
            </a:r>
            <a:r>
              <a:rPr lang="en-US" dirty="0" err="1"/>
              <a:t>index.html</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435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tx1"/>
                </a:solidFill>
                <a:effectLst/>
                <a:latin typeface="Times New Roman" pitchFamily="18" charset="0"/>
                <a:ea typeface="Calibri"/>
                <a:cs typeface="Calibri"/>
                <a:sym typeface="Calibri"/>
              </a:rPr>
              <a:t>Bodies of animals are nothing more than complex machines - the bones, muscles and organs could be replaced with cogs, pistons and cams.</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5832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kern="1200" cap="none" dirty="0">
                <a:solidFill>
                  <a:schemeClr val="tx1"/>
                </a:solidFill>
                <a:effectLst/>
                <a:latin typeface="Times New Roman" pitchFamily="18" charset="0"/>
                <a:ea typeface="Calibri"/>
                <a:cs typeface="Calibri"/>
                <a:sym typeface="Calibri"/>
              </a:rPr>
              <a:t>18th century automaton created by </a:t>
            </a:r>
            <a:r>
              <a:rPr lang="en-US" sz="1200" b="0" i="0" u="none" strike="noStrike" kern="1200" cap="none" dirty="0" err="1">
                <a:solidFill>
                  <a:schemeClr val="tx1"/>
                </a:solidFill>
                <a:effectLst/>
                <a:latin typeface="Times New Roman" pitchFamily="18" charset="0"/>
                <a:ea typeface="Calibri"/>
                <a:cs typeface="Calibri"/>
                <a:sym typeface="Calibri"/>
              </a:rPr>
              <a:t>Maillardet</a:t>
            </a:r>
            <a:r>
              <a:rPr lang="en-US" sz="1200" b="0" i="0" u="none" strike="noStrike" kern="1200" cap="none" dirty="0">
                <a:solidFill>
                  <a:schemeClr val="tx1"/>
                </a:solidFill>
                <a:effectLst/>
                <a:latin typeface="Times New Roman" pitchFamily="18" charset="0"/>
                <a:ea typeface="Calibri"/>
                <a:cs typeface="Calibri"/>
                <a:sym typeface="Calibri"/>
              </a:rPr>
              <a:t>, a Swiss mechanic, created an automaton capable of drawing four pictures and writing three poems. </a:t>
            </a:r>
            <a:r>
              <a:rPr lang="en-US" sz="1200" b="0" i="0" u="none" strike="noStrike" kern="1200" cap="none" dirty="0" err="1">
                <a:solidFill>
                  <a:schemeClr val="tx1"/>
                </a:solidFill>
                <a:effectLst/>
                <a:latin typeface="Times New Roman" pitchFamily="18" charset="0"/>
                <a:ea typeface="Calibri"/>
                <a:cs typeface="Calibri"/>
                <a:sym typeface="Calibri"/>
              </a:rPr>
              <a:t>Maillardet's</a:t>
            </a:r>
            <a:r>
              <a:rPr lang="en-US" sz="1200" b="0" i="0" u="none" strike="noStrike" kern="1200" cap="none" dirty="0">
                <a:solidFill>
                  <a:schemeClr val="tx1"/>
                </a:solidFill>
                <a:effectLst/>
                <a:latin typeface="Times New Roman" pitchFamily="18" charset="0"/>
                <a:ea typeface="Calibri"/>
                <a:cs typeface="Calibri"/>
                <a:sym typeface="Calibri"/>
              </a:rPr>
              <a:t> Automaton is now part of the collections at the </a:t>
            </a:r>
            <a:r>
              <a:rPr lang="en-US" sz="1200" b="0" i="0" u="none" strike="noStrike" kern="1200" cap="none" dirty="0">
                <a:solidFill>
                  <a:schemeClr val="tx1"/>
                </a:solidFill>
                <a:effectLst/>
                <a:latin typeface="Times New Roman" pitchFamily="18" charset="0"/>
                <a:ea typeface="Calibri"/>
                <a:cs typeface="Calibri"/>
                <a:sym typeface="Calibri"/>
                <a:hlinkClick r:id="rId3" tooltip="Franklin Institute"/>
              </a:rPr>
              <a:t>Franklin Institute</a:t>
            </a:r>
            <a:r>
              <a:rPr lang="en-US" sz="1200" b="0" i="0" u="none" strike="noStrike" kern="1200" cap="none" dirty="0">
                <a:solidFill>
                  <a:schemeClr val="tx1"/>
                </a:solidFill>
                <a:effectLst/>
                <a:latin typeface="Times New Roman" pitchFamily="18" charset="0"/>
                <a:ea typeface="Calibri"/>
                <a:cs typeface="Calibri"/>
                <a:sym typeface="Calibri"/>
              </a:rPr>
              <a:t> Science Museum here in</a:t>
            </a:r>
            <a:r>
              <a:rPr lang="en-US" sz="1200" b="0" i="0" u="none" strike="noStrike" kern="1200" cap="none" baseline="0" dirty="0">
                <a:solidFill>
                  <a:schemeClr val="tx1"/>
                </a:solidFill>
                <a:effectLst/>
                <a:latin typeface="Times New Roman" pitchFamily="18" charset="0"/>
                <a:ea typeface="Calibri"/>
                <a:cs typeface="Calibri"/>
                <a:sym typeface="Calibri"/>
              </a:rPr>
              <a:t> </a:t>
            </a:r>
            <a:r>
              <a:rPr lang="en-US" sz="1200" b="0" i="0" u="none" strike="noStrike" kern="1200" cap="none" dirty="0">
                <a:solidFill>
                  <a:schemeClr val="tx1"/>
                </a:solidFill>
                <a:effectLst/>
                <a:latin typeface="Times New Roman" pitchFamily="18" charset="0"/>
                <a:ea typeface="Calibri"/>
                <a:cs typeface="Calibri"/>
                <a:sym typeface="Calibri"/>
                <a:hlinkClick r:id="rId4" tooltip="Philadelphia"/>
              </a:rPr>
              <a:t>Philadelphia</a:t>
            </a:r>
            <a:r>
              <a:rPr lang="en-US" sz="1200" b="0" i="0" u="none" strike="noStrike" kern="1200" cap="none" dirty="0">
                <a:solidFill>
                  <a:schemeClr val="tx1"/>
                </a:solidFill>
                <a:effectLst/>
                <a:latin typeface="Times New Roman" pitchFamily="18" charset="0"/>
                <a:ea typeface="Calibri"/>
                <a:cs typeface="Calibri"/>
                <a:sym typeface="Calibri"/>
              </a:rPr>
              <a:t>. </a:t>
            </a:r>
          </a:p>
          <a:p>
            <a:pPr algn="l"/>
            <a:endParaRPr lang="en-US" sz="1200" b="0" i="0" u="none" strike="noStrike" kern="1200" cap="none" dirty="0">
              <a:solidFill>
                <a:schemeClr val="tx1"/>
              </a:solidFill>
              <a:effectLst/>
              <a:latin typeface="Times New Roman" pitchFamily="18" charset="0"/>
              <a:ea typeface="Calibri"/>
              <a:cs typeface="Calibri"/>
              <a:sym typeface="Calibri"/>
            </a:endParaRPr>
          </a:p>
          <a:p>
            <a:pPr algn="l"/>
            <a:r>
              <a:rPr lang="en-US" sz="1200" b="0" i="0" u="none" strike="noStrike" kern="1200" cap="none" dirty="0">
                <a:solidFill>
                  <a:schemeClr val="tx1"/>
                </a:solidFill>
                <a:effectLst/>
                <a:latin typeface="Times New Roman" pitchFamily="18" charset="0"/>
                <a:ea typeface="Calibri"/>
                <a:cs typeface="Calibri"/>
                <a:sym typeface="Calibri"/>
              </a:rPr>
              <a:t>Baron von </a:t>
            </a:r>
            <a:r>
              <a:rPr lang="en-US" sz="1200" b="0" i="0" u="none" strike="noStrike" kern="1200" cap="none" dirty="0" err="1">
                <a:solidFill>
                  <a:schemeClr val="tx1"/>
                </a:solidFill>
                <a:effectLst/>
                <a:latin typeface="Times New Roman" pitchFamily="18" charset="0"/>
                <a:ea typeface="Calibri"/>
                <a:cs typeface="Calibri"/>
                <a:sym typeface="Calibri"/>
              </a:rPr>
              <a:t>Kempelin</a:t>
            </a:r>
            <a:r>
              <a:rPr lang="en-US" sz="1200" b="0" i="0" u="none" strike="noStrike" kern="1200" cap="none" dirty="0">
                <a:solidFill>
                  <a:schemeClr val="tx1"/>
                </a:solidFill>
                <a:effectLst/>
                <a:latin typeface="Times New Roman" pitchFamily="18" charset="0"/>
                <a:ea typeface="Calibri"/>
                <a:cs typeface="Calibri"/>
                <a:sym typeface="Calibri"/>
              </a:rPr>
              <a:t> designed this machine (a modern replica is shown) in 1791 as a mechanical speaking machine to demonstrate that it is possible to make speech sounds mechanically</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1817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8545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a:hlinkClick r:id="rId3" tooltip="Computing Machinery and Intelligence"/>
              </a:rPr>
              <a:t>Computing Machinery and Intelligence</a:t>
            </a:r>
            <a:r>
              <a:rPr lang="en-US" dirty="0"/>
              <a:t>" (</a:t>
            </a:r>
            <a:r>
              <a:rPr lang="en-US" i="1" dirty="0">
                <a:hlinkClick r:id="rId4" tooltip="Mind (journal)"/>
              </a:rPr>
              <a:t>Mind</a:t>
            </a:r>
            <a:r>
              <a:rPr lang="en-US" dirty="0"/>
              <a:t>, October 1950), Turing addressed the problem of </a:t>
            </a:r>
            <a:r>
              <a:rPr lang="en-US" dirty="0">
                <a:hlinkClick r:id="rId5" tooltip="Artificial intelligence"/>
              </a:rPr>
              <a:t>artificial intelligence</a:t>
            </a:r>
            <a:r>
              <a:rPr lang="en-US" dirty="0"/>
              <a:t>, and proposed an experiment that became known as the </a:t>
            </a:r>
            <a:r>
              <a:rPr lang="en-US" dirty="0">
                <a:hlinkClick r:id="rId6" tooltip="Turing test"/>
              </a:rPr>
              <a:t>Turing test</a:t>
            </a:r>
            <a:r>
              <a:rPr lang="en-US" dirty="0"/>
              <a:t>, an attempt to define a standard for a machine to be called "intelligent". The idea was that a computer could be said to "think" if a human interrogator could not tell it apart, through conversation, from a human being.</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876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dirty="0">
                <a:hlinkClick r:id="rId3" tooltip="Computing Machinery and Intelligence"/>
              </a:rPr>
              <a:t>Computing Machinery and Intelligence</a:t>
            </a:r>
            <a:r>
              <a:rPr lang="en-US" dirty="0"/>
              <a:t>" (</a:t>
            </a:r>
            <a:r>
              <a:rPr lang="en-US" i="1" dirty="0">
                <a:hlinkClick r:id="rId4" tooltip="Mind (journal)"/>
              </a:rPr>
              <a:t>Mind</a:t>
            </a:r>
            <a:r>
              <a:rPr lang="en-US" dirty="0"/>
              <a:t>, October 1950), Turing addressed the problem of </a:t>
            </a:r>
            <a:r>
              <a:rPr lang="en-US" dirty="0">
                <a:hlinkClick r:id="rId5" tooltip="Artificial intelligence"/>
              </a:rPr>
              <a:t>artificial intelligence</a:t>
            </a:r>
            <a:r>
              <a:rPr lang="en-US" dirty="0"/>
              <a:t>, and proposed an experiment that became known as the </a:t>
            </a:r>
            <a:r>
              <a:rPr lang="en-US" dirty="0">
                <a:hlinkClick r:id="rId6" tooltip="Turing test"/>
              </a:rPr>
              <a:t>Turing test</a:t>
            </a:r>
            <a:r>
              <a:rPr lang="en-US" dirty="0"/>
              <a:t>, an attempt to define a standard for a machine to be called "intelligent". The idea was that a computer could be said to "think" if a human interrogator could not tell it apart, through conversation, from a human being.</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6834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the</a:t>
            </a:r>
            <a:r>
              <a:rPr lang="en-US" baseline="0" dirty="0"/>
              <a:t> </a:t>
            </a:r>
            <a:r>
              <a:rPr lang="en-US" dirty="0"/>
              <a:t>Imitation game</a:t>
            </a:r>
            <a:r>
              <a:rPr lang="en-US" baseline="0" dirty="0"/>
              <a:t> also inspired by Turing trying to </a:t>
            </a:r>
            <a:r>
              <a:rPr lang="en-US" dirty="0"/>
              <a:t>Pass</a:t>
            </a:r>
            <a:r>
              <a:rPr lang="en-US" baseline="0" dirty="0"/>
              <a:t> </a:t>
            </a:r>
            <a:r>
              <a:rPr lang="en-US" dirty="0"/>
              <a:t>as straight?</a:t>
            </a:r>
          </a:p>
          <a:p>
            <a:endParaRPr lang="en-US" sz="1200" b="0" i="0" u="none" strike="noStrike" kern="1200" cap="none" dirty="0">
              <a:solidFill>
                <a:schemeClr val="tx1"/>
              </a:solidFill>
              <a:effectLst/>
              <a:latin typeface="Times New Roman" pitchFamily="18" charset="0"/>
              <a:ea typeface="Calibri"/>
              <a:cs typeface="Calibri"/>
              <a:sym typeface="Calibri"/>
            </a:endParaRPr>
          </a:p>
          <a:p>
            <a:endParaRPr lang="en-US" sz="1200" b="0" i="0" u="none" strike="noStrike" kern="1200" cap="none" dirty="0">
              <a:solidFill>
                <a:schemeClr val="tx1"/>
              </a:solidFill>
              <a:effectLst/>
              <a:latin typeface="Times New Roman" pitchFamily="18" charset="0"/>
              <a:ea typeface="Calibri"/>
              <a:cs typeface="Calibri"/>
              <a:sym typeface="Calibri"/>
            </a:endParaRPr>
          </a:p>
          <a:p>
            <a:r>
              <a:rPr lang="en-US" sz="1200" b="0" i="0" u="none" strike="noStrike" kern="1200" cap="none" dirty="0">
                <a:solidFill>
                  <a:schemeClr val="tx1"/>
                </a:solidFill>
                <a:effectLst/>
                <a:latin typeface="Times New Roman" pitchFamily="18" charset="0"/>
                <a:ea typeface="Calibri"/>
                <a:cs typeface="Calibri"/>
                <a:sym typeface="Calibri"/>
              </a:rPr>
              <a:t>Turing was highly influential in the development of </a:t>
            </a:r>
            <a:r>
              <a:rPr lang="en-US" sz="1200" b="0" i="0" u="none" strike="noStrike" kern="1200" cap="none" dirty="0">
                <a:solidFill>
                  <a:schemeClr val="tx1"/>
                </a:solidFill>
                <a:effectLst/>
                <a:latin typeface="Times New Roman" pitchFamily="18" charset="0"/>
                <a:ea typeface="Calibri"/>
                <a:cs typeface="Calibri"/>
                <a:sym typeface="Calibri"/>
                <a:hlinkClick r:id="rId3" tooltip="Theoretical computer science"/>
              </a:rPr>
              <a:t>theoretical computer science</a:t>
            </a:r>
            <a:r>
              <a:rPr lang="en-US" sz="1200" b="0" i="0" u="none" strike="noStrike" kern="1200" cap="none" dirty="0">
                <a:solidFill>
                  <a:schemeClr val="tx1"/>
                </a:solidFill>
                <a:effectLst/>
                <a:latin typeface="Times New Roman" pitchFamily="18" charset="0"/>
                <a:ea typeface="Calibri"/>
                <a:cs typeface="Calibri"/>
                <a:sym typeface="Calibri"/>
              </a:rPr>
              <a:t>, providing a </a:t>
            </a:r>
            <a:r>
              <a:rPr lang="en-US" sz="1200" b="0" i="0" u="none" strike="noStrike" kern="1200" cap="none" dirty="0" err="1">
                <a:solidFill>
                  <a:schemeClr val="tx1"/>
                </a:solidFill>
                <a:effectLst/>
                <a:latin typeface="Times New Roman" pitchFamily="18" charset="0"/>
                <a:ea typeface="Calibri"/>
                <a:cs typeface="Calibri"/>
                <a:sym typeface="Calibri"/>
              </a:rPr>
              <a:t>formalisation</a:t>
            </a:r>
            <a:r>
              <a:rPr lang="en-US" sz="1200" b="0" i="0" u="none" strike="noStrike" kern="1200" cap="none" dirty="0">
                <a:solidFill>
                  <a:schemeClr val="tx1"/>
                </a:solidFill>
                <a:effectLst/>
                <a:latin typeface="Times New Roman" pitchFamily="18" charset="0"/>
                <a:ea typeface="Calibri"/>
                <a:cs typeface="Calibri"/>
                <a:sym typeface="Calibri"/>
              </a:rPr>
              <a:t> of the concepts of </a:t>
            </a:r>
            <a:r>
              <a:rPr lang="en-US" sz="1200" b="0" i="0" u="none" strike="noStrike" kern="1200" cap="none" dirty="0">
                <a:solidFill>
                  <a:schemeClr val="tx1"/>
                </a:solidFill>
                <a:effectLst/>
                <a:latin typeface="Times New Roman" pitchFamily="18" charset="0"/>
                <a:ea typeface="Calibri"/>
                <a:cs typeface="Calibri"/>
                <a:sym typeface="Calibri"/>
                <a:hlinkClick r:id="rId4" tooltip="Algorithm"/>
              </a:rPr>
              <a:t>algorithm</a:t>
            </a:r>
            <a:r>
              <a:rPr lang="en-US" sz="1200" b="0" i="0" u="none" strike="noStrike" kern="1200" cap="none" dirty="0">
                <a:solidFill>
                  <a:schemeClr val="tx1"/>
                </a:solidFill>
                <a:effectLst/>
                <a:latin typeface="Times New Roman" pitchFamily="18" charset="0"/>
                <a:ea typeface="Calibri"/>
                <a:cs typeface="Calibri"/>
                <a:sym typeface="Calibri"/>
              </a:rPr>
              <a:t> and </a:t>
            </a:r>
            <a:r>
              <a:rPr lang="en-US" sz="1200" b="0" i="0" u="none" strike="noStrike" kern="1200" cap="none" dirty="0">
                <a:solidFill>
                  <a:schemeClr val="tx1"/>
                </a:solidFill>
                <a:effectLst/>
                <a:latin typeface="Times New Roman" pitchFamily="18" charset="0"/>
                <a:ea typeface="Calibri"/>
                <a:cs typeface="Calibri"/>
                <a:sym typeface="Calibri"/>
                <a:hlinkClick r:id="rId5" tooltip="Computation"/>
              </a:rPr>
              <a:t>computation</a:t>
            </a:r>
            <a:r>
              <a:rPr lang="en-US" sz="1200" b="0" i="0" u="none" strike="noStrike" kern="1200" cap="none" dirty="0">
                <a:solidFill>
                  <a:schemeClr val="tx1"/>
                </a:solidFill>
                <a:effectLst/>
                <a:latin typeface="Times New Roman" pitchFamily="18" charset="0"/>
                <a:ea typeface="Calibri"/>
                <a:cs typeface="Calibri"/>
                <a:sym typeface="Calibri"/>
              </a:rPr>
              <a:t> with the </a:t>
            </a:r>
            <a:r>
              <a:rPr lang="en-US" sz="1200" b="0" i="0" u="none" strike="noStrike" kern="1200" cap="none" dirty="0">
                <a:solidFill>
                  <a:schemeClr val="tx1"/>
                </a:solidFill>
                <a:effectLst/>
                <a:latin typeface="Times New Roman" pitchFamily="18" charset="0"/>
                <a:ea typeface="Calibri"/>
                <a:cs typeface="Calibri"/>
                <a:sym typeface="Calibri"/>
                <a:hlinkClick r:id="rId6" tooltip="Turing machine"/>
              </a:rPr>
              <a:t>Turing machine</a:t>
            </a:r>
            <a:r>
              <a:rPr lang="en-US" sz="1200" b="0" i="0" u="none" strike="noStrike" kern="1200" cap="none" dirty="0">
                <a:solidFill>
                  <a:schemeClr val="tx1"/>
                </a:solidFill>
                <a:effectLst/>
                <a:latin typeface="Times New Roman" pitchFamily="18" charset="0"/>
                <a:ea typeface="Calibri"/>
                <a:cs typeface="Calibri"/>
                <a:sym typeface="Calibri"/>
              </a:rPr>
              <a:t>, which can be considered a model of a </a:t>
            </a:r>
            <a:r>
              <a:rPr lang="en-US" sz="1200" b="0" i="0" u="none" strike="noStrike" kern="1200" cap="none" dirty="0">
                <a:solidFill>
                  <a:schemeClr val="tx1"/>
                </a:solidFill>
                <a:effectLst/>
                <a:latin typeface="Times New Roman" pitchFamily="18" charset="0"/>
                <a:ea typeface="Calibri"/>
                <a:cs typeface="Calibri"/>
                <a:sym typeface="Calibri"/>
                <a:hlinkClick r:id="rId7" tooltip="General purpose computer"/>
              </a:rPr>
              <a:t>general purpose computer</a:t>
            </a:r>
            <a:r>
              <a:rPr lang="en-US" sz="1200" b="0" i="0" u="none" strike="noStrike" kern="1200" cap="none" dirty="0">
                <a:solidFill>
                  <a:schemeClr val="tx1"/>
                </a:solidFill>
                <a:effectLst/>
                <a:latin typeface="Times New Roman" pitchFamily="18" charset="0"/>
                <a:ea typeface="Calibri"/>
                <a:cs typeface="Calibri"/>
                <a:sym typeface="Calibri"/>
              </a:rPr>
              <a:t>.</a:t>
            </a:r>
          </a:p>
          <a:p>
            <a:endParaRPr lang="en-US" sz="1200" b="0" i="0" u="none" strike="noStrike" kern="1200" cap="none" dirty="0">
              <a:solidFill>
                <a:schemeClr val="tx1"/>
              </a:solidFill>
              <a:effectLst/>
              <a:latin typeface="Times New Roman" pitchFamily="18" charset="0"/>
              <a:ea typeface="Calibri"/>
              <a:cs typeface="Calibri"/>
              <a:sym typeface="Calibri"/>
            </a:endParaRPr>
          </a:p>
          <a:p>
            <a:r>
              <a:rPr lang="en-US" sz="1200" b="0" i="0" u="none" strike="noStrike" kern="1200" cap="none" dirty="0">
                <a:solidFill>
                  <a:schemeClr val="tx1"/>
                </a:solidFill>
                <a:effectLst/>
                <a:latin typeface="Times New Roman" pitchFamily="18" charset="0"/>
                <a:ea typeface="Calibri"/>
                <a:cs typeface="Calibri"/>
                <a:sym typeface="Calibri"/>
              </a:rPr>
              <a:t>During the </a:t>
            </a:r>
            <a:r>
              <a:rPr lang="en-US" sz="1200" b="0" i="0" u="none" strike="noStrike" kern="1200" cap="none" dirty="0">
                <a:solidFill>
                  <a:schemeClr val="tx1"/>
                </a:solidFill>
                <a:effectLst/>
                <a:latin typeface="Times New Roman" pitchFamily="18" charset="0"/>
                <a:ea typeface="Calibri"/>
                <a:cs typeface="Calibri"/>
                <a:sym typeface="Calibri"/>
                <a:hlinkClick r:id="rId8" tooltip="Second World War"/>
              </a:rPr>
              <a:t>Second World War</a:t>
            </a:r>
            <a:r>
              <a:rPr lang="en-US" sz="1200" b="0" i="0" u="none" strike="noStrike" kern="1200" cap="none" dirty="0">
                <a:solidFill>
                  <a:schemeClr val="tx1"/>
                </a:solidFill>
                <a:effectLst/>
                <a:latin typeface="Times New Roman" pitchFamily="18" charset="0"/>
                <a:ea typeface="Calibri"/>
                <a:cs typeface="Calibri"/>
                <a:sym typeface="Calibri"/>
              </a:rPr>
              <a:t>, Turing worked at </a:t>
            </a:r>
            <a:r>
              <a:rPr lang="en-US" sz="1200" b="0" i="0" u="none" strike="noStrike" kern="1200" cap="none" dirty="0">
                <a:solidFill>
                  <a:schemeClr val="tx1"/>
                </a:solidFill>
                <a:effectLst/>
                <a:latin typeface="Times New Roman" pitchFamily="18" charset="0"/>
                <a:ea typeface="Calibri"/>
                <a:cs typeface="Calibri"/>
                <a:sym typeface="Calibri"/>
                <a:hlinkClick r:id="rId9" tooltip="Bletchley Park"/>
              </a:rPr>
              <a:t>Bletchley Park</a:t>
            </a:r>
            <a:r>
              <a:rPr lang="en-US" sz="1200" b="0" i="0" u="none" strike="noStrike" kern="1200" cap="none" dirty="0">
                <a:solidFill>
                  <a:schemeClr val="tx1"/>
                </a:solidFill>
                <a:effectLst/>
                <a:latin typeface="Times New Roman" pitchFamily="18" charset="0"/>
                <a:ea typeface="Calibri"/>
                <a:cs typeface="Calibri"/>
                <a:sym typeface="Calibri"/>
              </a:rPr>
              <a:t>, Britain's </a:t>
            </a:r>
            <a:r>
              <a:rPr lang="en-US" sz="1200" b="0" i="0" u="none" strike="noStrike" kern="1200" cap="none" dirty="0">
                <a:solidFill>
                  <a:schemeClr val="tx1"/>
                </a:solidFill>
                <a:effectLst/>
                <a:latin typeface="Times New Roman" pitchFamily="18" charset="0"/>
                <a:ea typeface="Calibri"/>
                <a:cs typeface="Calibri"/>
                <a:sym typeface="Calibri"/>
                <a:hlinkClick r:id="rId10" tooltip="Cryptanalysis"/>
              </a:rPr>
              <a:t>codebreaking</a:t>
            </a:r>
            <a:r>
              <a:rPr lang="en-US" sz="1200" b="0" i="0" u="none" strike="noStrike" kern="1200" cap="none" dirty="0">
                <a:solidFill>
                  <a:schemeClr val="tx1"/>
                </a:solidFill>
                <a:effectLst/>
                <a:latin typeface="Times New Roman" pitchFamily="18" charset="0"/>
                <a:ea typeface="Calibri"/>
                <a:cs typeface="Calibri"/>
                <a:sym typeface="Calibri"/>
              </a:rPr>
              <a:t> </a:t>
            </a:r>
            <a:r>
              <a:rPr lang="en-US" sz="1200" b="0" i="0" u="none" strike="noStrike" kern="1200" cap="none" dirty="0" err="1">
                <a:solidFill>
                  <a:schemeClr val="tx1"/>
                </a:solidFill>
                <a:effectLst/>
                <a:latin typeface="Times New Roman" pitchFamily="18" charset="0"/>
                <a:ea typeface="Calibri"/>
                <a:cs typeface="Calibri"/>
                <a:sym typeface="Calibri"/>
              </a:rPr>
              <a:t>centre</a:t>
            </a:r>
            <a:r>
              <a:rPr lang="en-US" sz="1200" b="0" i="0" u="none" strike="noStrike" kern="1200" cap="none" dirty="0">
                <a:solidFill>
                  <a:schemeClr val="tx1"/>
                </a:solidFill>
                <a:effectLst/>
                <a:latin typeface="Times New Roman" pitchFamily="18" charset="0"/>
                <a:ea typeface="Calibri"/>
                <a:cs typeface="Calibri"/>
                <a:sym typeface="Calibri"/>
              </a:rPr>
              <a:t>.</a:t>
            </a:r>
            <a:r>
              <a:rPr lang="en-US" sz="1200" b="0" i="0" u="none" strike="noStrike" kern="1200" cap="none" baseline="0" dirty="0">
                <a:solidFill>
                  <a:schemeClr val="tx1"/>
                </a:solidFill>
                <a:effectLst/>
                <a:latin typeface="Times New Roman" pitchFamily="18" charset="0"/>
                <a:ea typeface="Calibri"/>
                <a:cs typeface="Calibri"/>
                <a:sym typeface="Calibri"/>
              </a:rPr>
              <a:t> </a:t>
            </a:r>
            <a:r>
              <a:rPr lang="en-US" sz="1200" b="0" i="0" u="none" strike="noStrike" kern="1200" cap="none" dirty="0">
                <a:solidFill>
                  <a:schemeClr val="tx1"/>
                </a:solidFill>
                <a:effectLst/>
                <a:latin typeface="Times New Roman" pitchFamily="18" charset="0"/>
                <a:ea typeface="Calibri"/>
                <a:cs typeface="Calibri"/>
                <a:sym typeface="Calibri"/>
              </a:rPr>
              <a:t>Turing played a pivotal role in cracking intercepted coded messages that enabled the Allies to defeat the Nazis.</a:t>
            </a:r>
          </a:p>
          <a:p>
            <a:endParaRPr lang="en-US" sz="1200" b="0" i="0" u="none" strike="noStrike" kern="1200" cap="none" dirty="0">
              <a:solidFill>
                <a:schemeClr val="tx1"/>
              </a:solidFill>
              <a:effectLst/>
              <a:latin typeface="Times New Roman" pitchFamily="18" charset="0"/>
              <a:ea typeface="Calibri"/>
              <a:cs typeface="Calibri"/>
              <a:sym typeface="Calibri"/>
            </a:endParaRPr>
          </a:p>
          <a:p>
            <a:r>
              <a:rPr lang="en-US" sz="1200" b="0" i="0" u="none" strike="noStrike" kern="1200" cap="none" dirty="0">
                <a:solidFill>
                  <a:schemeClr val="tx1"/>
                </a:solidFill>
                <a:effectLst/>
                <a:latin typeface="Times New Roman" pitchFamily="18" charset="0"/>
                <a:ea typeface="Calibri"/>
                <a:cs typeface="Calibri"/>
                <a:sym typeface="Calibri"/>
              </a:rPr>
              <a:t>Turing was prosecuted in 1952 for homosexual acts, when "gross indecency" was a criminal offence in the UK. He accepted </a:t>
            </a:r>
            <a:r>
              <a:rPr lang="en-US" sz="1200" b="0" i="0" u="none" strike="noStrike" kern="1200" cap="none" dirty="0">
                <a:solidFill>
                  <a:schemeClr val="tx1"/>
                </a:solidFill>
                <a:effectLst/>
                <a:latin typeface="Times New Roman" pitchFamily="18" charset="0"/>
                <a:ea typeface="Calibri"/>
                <a:cs typeface="Calibri"/>
                <a:sym typeface="Calibri"/>
                <a:hlinkClick r:id="rId11" tooltip="Chemical castration"/>
              </a:rPr>
              <a:t>chemical castration</a:t>
            </a:r>
            <a:r>
              <a:rPr lang="en-US" sz="1200" b="0" i="0" u="none" strike="noStrike" kern="1200" cap="none" dirty="0">
                <a:solidFill>
                  <a:schemeClr val="tx1"/>
                </a:solidFill>
                <a:effectLst/>
                <a:latin typeface="Times New Roman" pitchFamily="18" charset="0"/>
                <a:ea typeface="Calibri"/>
                <a:cs typeface="Calibri"/>
                <a:sym typeface="Calibri"/>
              </a:rPr>
              <a:t> treatment, as an alternative to prison. Turing killed himself in 1954 by  </a:t>
            </a:r>
            <a:r>
              <a:rPr lang="en-US" sz="1200" b="0" i="0" u="none" strike="noStrike" kern="1200" cap="none" dirty="0">
                <a:solidFill>
                  <a:schemeClr val="tx1"/>
                </a:solidFill>
                <a:effectLst/>
                <a:latin typeface="Times New Roman" pitchFamily="18" charset="0"/>
                <a:ea typeface="Calibri"/>
                <a:cs typeface="Calibri"/>
                <a:sym typeface="Calibri"/>
                <a:hlinkClick r:id="rId12" tooltip="Cyanide poisoning"/>
              </a:rPr>
              <a:t>cyanide poisoning</a:t>
            </a:r>
            <a:r>
              <a:rPr lang="en-US" sz="1200" b="0" i="0" u="none" strike="noStrike" kern="1200" cap="none" dirty="0">
                <a:solidFill>
                  <a:schemeClr val="tx1"/>
                </a:solidFill>
                <a:effectLst/>
                <a:latin typeface="Times New Roman" pitchFamily="18" charset="0"/>
                <a:ea typeface="Calibri"/>
                <a:cs typeface="Calibri"/>
                <a:sym typeface="Calibri"/>
              </a:rPr>
              <a:t>.  It wasn’t until the 2000s that Britain</a:t>
            </a:r>
            <a:r>
              <a:rPr lang="en-US" sz="1200" b="0" i="0" u="none" strike="noStrike" kern="1200" cap="none" baseline="0" dirty="0">
                <a:solidFill>
                  <a:schemeClr val="tx1"/>
                </a:solidFill>
                <a:effectLst/>
                <a:latin typeface="Times New Roman" pitchFamily="18" charset="0"/>
                <a:ea typeface="Calibri"/>
                <a:cs typeface="Calibri"/>
                <a:sym typeface="Calibri"/>
              </a:rPr>
              <a:t> finally realized its gross injustice and its complicity in killing someone who should have been treated as a national hero.</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8343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www.iep.utm.edu</a:t>
            </a:r>
            <a:r>
              <a:rPr lang="en-US" dirty="0"/>
              <a:t>/</a:t>
            </a:r>
            <a:r>
              <a:rPr lang="en-US" dirty="0" err="1"/>
              <a:t>chineser</a:t>
            </a:r>
            <a:r>
              <a:rPr lang="en-US" dirty="0"/>
              <a: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69507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cstate="hqprint">
            <a:alphaModFix/>
            <a:extLst>
              <a:ext uri="{28A0092B-C50C-407E-A947-70E740481C1C}">
                <a14:useLocalDpi xmlns:a14="http://schemas.microsoft.com/office/drawing/2010/main"/>
              </a:ext>
            </a:extLst>
          </a:blip>
          <a:srcRect b="-231"/>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cstate="hqprint">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cstate="hqprint">
            <a:alphaModFix amt="40000"/>
            <a:extLst>
              <a:ext uri="{28A0092B-C50C-407E-A947-70E740481C1C}">
                <a14:useLocalDpi xmlns:a14="http://schemas.microsoft.com/office/drawing/2010/main"/>
              </a:ext>
            </a:extLst>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5290492"/>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baseline="0">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pic>
        <p:nvPicPr>
          <p:cNvPr id="8" name="Google Shape;66;p2">
            <a:extLst>
              <a:ext uri="{FF2B5EF4-FFF2-40B4-BE49-F238E27FC236}">
                <a16:creationId xmlns:a16="http://schemas.microsoft.com/office/drawing/2014/main" id="{DE5F609C-3098-1146-9F58-4713714300E6}"/>
              </a:ext>
            </a:extLst>
          </p:cNvPr>
          <p:cNvPicPr preferRelativeResize="0"/>
          <p:nvPr userDrawn="1"/>
        </p:nvPicPr>
        <p:blipFill rotWithShape="1">
          <a:blip r:embed="rId4" cstate="hqprint">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9" name="Google Shape;67;p2">
            <a:extLst>
              <a:ext uri="{FF2B5EF4-FFF2-40B4-BE49-F238E27FC236}">
                <a16:creationId xmlns:a16="http://schemas.microsoft.com/office/drawing/2014/main" id="{70EF14D3-0627-DC4E-A23F-35DC734BCABB}"/>
              </a:ext>
            </a:extLst>
          </p:cNvPr>
          <p:cNvSpPr/>
          <p:nvPr userDrawn="1"/>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 name="Google Shape;65;p2">
            <a:extLst>
              <a:ext uri="{FF2B5EF4-FFF2-40B4-BE49-F238E27FC236}">
                <a16:creationId xmlns:a16="http://schemas.microsoft.com/office/drawing/2014/main" id="{7D8676FA-39C9-CE4A-A071-F97A92C3D745}"/>
              </a:ext>
            </a:extLst>
          </p:cNvPr>
          <p:cNvSpPr txBox="1"/>
          <p:nvPr userDrawn="1"/>
        </p:nvSpPr>
        <p:spPr>
          <a:xfrm>
            <a:off x="10292315" y="6486300"/>
            <a:ext cx="2736603"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4210/5210  |</a:t>
            </a:r>
            <a:fld id="{094FF72E-A879-8D44-87F8-7E629CA79356}" type="slidenum">
              <a:rPr lang="en-US" sz="1400" b="0" i="0" u="none" strike="noStrike" cap="none" smtClean="0">
                <a:solidFill>
                  <a:srgbClr val="FFFFFF"/>
                </a:solidFill>
                <a:latin typeface="Open Sans SemiBold"/>
                <a:ea typeface="Open Sans SemiBold"/>
                <a:cs typeface="Open Sans SemiBold"/>
                <a:sym typeface="Open Sans SemiBold"/>
              </a:rPr>
              <a:t>‹#›</a:t>
            </a:fld>
            <a:endParaRPr sz="1400" b="0" i="0" u="none" strike="noStrike" cap="none" dirty="0">
              <a:solidFill>
                <a:srgbClr val="FFFFFF"/>
              </a:solidFill>
              <a:latin typeface="Open Sans SemiBold"/>
              <a:ea typeface="Open Sans SemiBold"/>
              <a:cs typeface="Open Sans SemiBold"/>
              <a:sym typeface="Open Sans Semi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Title only">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cstate="hqprint">
            <a:alphaModFix amt="40000"/>
            <a:extLst>
              <a:ext uri="{28A0092B-C50C-407E-A947-70E740481C1C}">
                <a14:useLocalDpi xmlns:a14="http://schemas.microsoft.com/office/drawing/2010/main"/>
              </a:ext>
            </a:extLst>
          </a:blip>
          <a:srcRect/>
          <a:stretch/>
        </p:blipFill>
        <p:spPr>
          <a:xfrm>
            <a:off x="156750" y="6547264"/>
            <a:ext cx="1981200" cy="274320"/>
          </a:xfrm>
          <a:prstGeom prst="rect">
            <a:avLst/>
          </a:prstGeom>
          <a:noFill/>
          <a:ln>
            <a:noFill/>
          </a:ln>
        </p:spPr>
      </p:pic>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baseline="0">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sp>
        <p:nvSpPr>
          <p:cNvPr id="10" name="Google Shape;65;p2">
            <a:extLst>
              <a:ext uri="{FF2B5EF4-FFF2-40B4-BE49-F238E27FC236}">
                <a16:creationId xmlns:a16="http://schemas.microsoft.com/office/drawing/2014/main" id="{7D8676FA-39C9-CE4A-A071-F97A92C3D745}"/>
              </a:ext>
            </a:extLst>
          </p:cNvPr>
          <p:cNvSpPr txBox="1"/>
          <p:nvPr userDrawn="1"/>
        </p:nvSpPr>
        <p:spPr>
          <a:xfrm>
            <a:off x="10301778" y="6483050"/>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tx2"/>
                </a:solidFill>
                <a:latin typeface="+mj-lt"/>
                <a:ea typeface="Open Sans SemiBold"/>
                <a:cs typeface="Open Sans SemiBold"/>
                <a:sym typeface="Open Sans SemiBold"/>
              </a:rPr>
              <a:t>CIS </a:t>
            </a:r>
            <a:r>
              <a:rPr lang="en-US" sz="1400" b="0" i="0" u="none" strike="noStrike" cap="none" baseline="0" dirty="0">
                <a:solidFill>
                  <a:schemeClr val="tx2"/>
                </a:solidFill>
                <a:latin typeface="+mj-lt"/>
                <a:ea typeface="Open Sans SemiBold"/>
                <a:cs typeface="Open Sans SemiBold"/>
                <a:sym typeface="Open Sans SemiBold"/>
              </a:rPr>
              <a:t>4210/5210</a:t>
            </a:r>
            <a:r>
              <a:rPr lang="en-US" sz="1400" b="0" i="0" u="none" strike="noStrike" cap="none" dirty="0">
                <a:solidFill>
                  <a:schemeClr val="tx2"/>
                </a:solidFill>
                <a:latin typeface="+mj-lt"/>
                <a:ea typeface="Open Sans SemiBold"/>
                <a:cs typeface="Open Sans SemiBold"/>
                <a:sym typeface="Open Sans SemiBold"/>
              </a:rPr>
              <a:t>  | </a:t>
            </a:r>
            <a:fld id="{094FF72E-A879-8D44-87F8-7E629CA79356}" type="slidenum">
              <a:rPr lang="en-US" sz="1400" b="0" i="0" u="none" strike="noStrike" cap="none" smtClean="0">
                <a:solidFill>
                  <a:schemeClr val="tx2"/>
                </a:solidFill>
                <a:latin typeface="+mj-lt"/>
                <a:ea typeface="Open Sans SemiBold"/>
                <a:cs typeface="Open Sans SemiBold"/>
                <a:sym typeface="Open Sans SemiBold"/>
              </a:rPr>
              <a:t>‹#›</a:t>
            </a:fld>
            <a:endParaRPr sz="1400" b="0" i="0" u="none" strike="noStrike" cap="none" dirty="0">
              <a:solidFill>
                <a:schemeClr val="tx2"/>
              </a:solidFill>
              <a:latin typeface="+mj-lt"/>
              <a:ea typeface="Open Sans SemiBold"/>
              <a:cs typeface="Open Sans SemiBold"/>
              <a:sym typeface="Open Sans SemiBold"/>
            </a:endParaRPr>
          </a:p>
        </p:txBody>
      </p:sp>
    </p:spTree>
    <p:extLst>
      <p:ext uri="{BB962C8B-B14F-4D97-AF65-F5344CB8AC3E}">
        <p14:creationId xmlns:p14="http://schemas.microsoft.com/office/powerpoint/2010/main" val="204330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userDrawn="1">
  <p:cSld name="2_Title and Content">
    <p:spTree>
      <p:nvGrpSpPr>
        <p:cNvPr id="1" name="Shape 35"/>
        <p:cNvGrpSpPr/>
        <p:nvPr/>
      </p:nvGrpSpPr>
      <p:grpSpPr>
        <a:xfrm>
          <a:off x="0" y="0"/>
          <a:ext cx="0" cy="0"/>
          <a:chOff x="0" y="0"/>
          <a:chExt cx="0" cy="0"/>
        </a:xfrm>
      </p:grpSpPr>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2" cstate="hqprint">
            <a:alphaModFix amt="40000"/>
            <a:extLst>
              <a:ext uri="{28A0092B-C50C-407E-A947-70E740481C1C}">
                <a14:useLocalDpi xmlns:a14="http://schemas.microsoft.com/office/drawing/2010/main"/>
              </a:ext>
            </a:extLst>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baseline="0" dirty="0">
                <a:solidFill>
                  <a:schemeClr val="bg2"/>
                </a:solidFill>
                <a:latin typeface="Open Sans"/>
                <a:ea typeface="Open Sans"/>
                <a:cs typeface="Open Sans"/>
                <a:sym typeface="Open Sans"/>
              </a:rPr>
              <a:t> CIS 4210/5210   |   Property of Penn Engineering   |   </a:t>
            </a:r>
            <a:fld id="{00000000-1234-1234-1234-123412341234}" type="slidenum">
              <a:rPr lang="en-US" sz="1100" b="0" i="0" u="none" strike="noStrike" cap="none" baseline="0" smtClean="0">
                <a:solidFill>
                  <a:schemeClr val="bg2"/>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baseline="0" dirty="0">
              <a:solidFill>
                <a:schemeClr val="bg2"/>
              </a:solidFill>
              <a:latin typeface="Open Sans"/>
              <a:ea typeface="Open Sans"/>
              <a:cs typeface="Open Sans"/>
              <a:sym typeface="Open Sans"/>
            </a:endParaRPr>
          </a:p>
        </p:txBody>
      </p:sp>
      <p:sp>
        <p:nvSpPr>
          <p:cNvPr id="9" name="Google Shape;27;p12">
            <a:extLst>
              <a:ext uri="{FF2B5EF4-FFF2-40B4-BE49-F238E27FC236}">
                <a16:creationId xmlns:a16="http://schemas.microsoft.com/office/drawing/2014/main" id="{BEE2D974-1EAC-1F42-AA2D-B7FF8CEE91DF}"/>
              </a:ext>
            </a:extLst>
          </p:cNvPr>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baseline="0">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10" name="Google Shape;66;p2">
            <a:extLst>
              <a:ext uri="{FF2B5EF4-FFF2-40B4-BE49-F238E27FC236}">
                <a16:creationId xmlns:a16="http://schemas.microsoft.com/office/drawing/2014/main" id="{649A136B-7A2E-2941-AB0D-6CB107691063}"/>
              </a:ext>
            </a:extLst>
          </p:cNvPr>
          <p:cNvPicPr preferRelativeResize="0"/>
          <p:nvPr userDrawn="1"/>
        </p:nvPicPr>
        <p:blipFill rotWithShape="1">
          <a:blip r:embed="rId3" cstate="hqprint">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1" name="Google Shape;67;p2">
            <a:extLst>
              <a:ext uri="{FF2B5EF4-FFF2-40B4-BE49-F238E27FC236}">
                <a16:creationId xmlns:a16="http://schemas.microsoft.com/office/drawing/2014/main" id="{43727CB3-AE7C-6D4B-8A6F-2E50425D599C}"/>
              </a:ext>
            </a:extLst>
          </p:cNvPr>
          <p:cNvSpPr/>
          <p:nvPr userDrawn="1"/>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reserve="1" userDrawn="1">
  <p:cSld name="3_Title and Content">
    <p:spTree>
      <p:nvGrpSpPr>
        <p:cNvPr id="1" name="Shape 35"/>
        <p:cNvGrpSpPr/>
        <p:nvPr/>
      </p:nvGrpSpPr>
      <p:grpSpPr>
        <a:xfrm>
          <a:off x="0" y="0"/>
          <a:ext cx="0" cy="0"/>
          <a:chOff x="0" y="0"/>
          <a:chExt cx="0" cy="0"/>
        </a:xfrm>
      </p:grpSpPr>
      <p:sp>
        <p:nvSpPr>
          <p:cNvPr id="37" name="Google Shape;37;p14"/>
          <p:cNvSpPr txBox="1">
            <a:spLocks noGrp="1"/>
          </p:cNvSpPr>
          <p:nvPr>
            <p:ph type="body" idx="1"/>
          </p:nvPr>
        </p:nvSpPr>
        <p:spPr>
          <a:xfrm>
            <a:off x="6125522"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0" name="Google Shape;40;p14"/>
          <p:cNvSpPr>
            <a:spLocks noGrp="1"/>
          </p:cNvSpPr>
          <p:nvPr>
            <p:ph type="pic" idx="3"/>
          </p:nvPr>
        </p:nvSpPr>
        <p:spPr>
          <a:xfrm>
            <a:off x="394073"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pic>
        <p:nvPicPr>
          <p:cNvPr id="41" name="Google Shape;41;p14"/>
          <p:cNvPicPr preferRelativeResize="0"/>
          <p:nvPr/>
        </p:nvPicPr>
        <p:blipFill rotWithShape="1">
          <a:blip r:embed="rId2" cstate="hqprint">
            <a:alphaModFix amt="40000"/>
            <a:extLst>
              <a:ext uri="{28A0092B-C50C-407E-A947-70E740481C1C}">
                <a14:useLocalDpi xmlns:a14="http://schemas.microsoft.com/office/drawing/2010/main"/>
              </a:ext>
            </a:extLst>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dirty="0">
                <a:solidFill>
                  <a:srgbClr val="888888"/>
                </a:solidFill>
                <a:latin typeface="Open Sans"/>
                <a:ea typeface="Open Sans"/>
                <a:cs typeface="Open Sans"/>
                <a:sym typeface="Open Sans"/>
              </a:rPr>
              <a:t> CIS 4210/5210   |   Property of Penn Engineering   |   </a:t>
            </a:r>
            <a:fld id="{00000000-1234-1234-1234-123412341234}" type="slidenum">
              <a:rPr lang="en-US" sz="1100" b="0" i="0" u="none" strike="noStrike" cap="none" smtClean="0">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dirty="0">
              <a:solidFill>
                <a:srgbClr val="888888"/>
              </a:solidFill>
              <a:latin typeface="Open Sans"/>
              <a:ea typeface="Open Sans"/>
              <a:cs typeface="Open Sans"/>
              <a:sym typeface="Open Sans"/>
            </a:endParaRPr>
          </a:p>
        </p:txBody>
      </p:sp>
      <p:sp>
        <p:nvSpPr>
          <p:cNvPr id="9" name="Google Shape;27;p12">
            <a:extLst>
              <a:ext uri="{FF2B5EF4-FFF2-40B4-BE49-F238E27FC236}">
                <a16:creationId xmlns:a16="http://schemas.microsoft.com/office/drawing/2014/main" id="{BEE2D974-1EAC-1F42-AA2D-B7FF8CEE91DF}"/>
              </a:ext>
            </a:extLst>
          </p:cNvPr>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baseline="0">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10" name="Google Shape;66;p2">
            <a:extLst>
              <a:ext uri="{FF2B5EF4-FFF2-40B4-BE49-F238E27FC236}">
                <a16:creationId xmlns:a16="http://schemas.microsoft.com/office/drawing/2014/main" id="{649A136B-7A2E-2941-AB0D-6CB107691063}"/>
              </a:ext>
            </a:extLst>
          </p:cNvPr>
          <p:cNvPicPr preferRelativeResize="0"/>
          <p:nvPr userDrawn="1"/>
        </p:nvPicPr>
        <p:blipFill rotWithShape="1">
          <a:blip r:embed="rId3" cstate="hqprint">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1" name="Google Shape;67;p2">
            <a:extLst>
              <a:ext uri="{FF2B5EF4-FFF2-40B4-BE49-F238E27FC236}">
                <a16:creationId xmlns:a16="http://schemas.microsoft.com/office/drawing/2014/main" id="{43727CB3-AE7C-6D4B-8A6F-2E50425D599C}"/>
              </a:ext>
            </a:extLst>
          </p:cNvPr>
          <p:cNvSpPr/>
          <p:nvPr userDrawn="1"/>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00043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smtClean="0"/>
            </a:lvl1pPr>
          </a:lstStyle>
          <a:p>
            <a:pPr>
              <a:defRPr/>
            </a:pPr>
            <a:r>
              <a:rPr lang="en-US" dirty="0"/>
              <a:t>CIS 4210/5210</a:t>
            </a:r>
            <a:endParaRPr lang="en-US" altLang="en-US" dirty="0"/>
          </a:p>
        </p:txBody>
      </p:sp>
      <p:sp>
        <p:nvSpPr>
          <p:cNvPr id="5" name="Rectangle 3"/>
          <p:cNvSpPr>
            <a:spLocks noGrp="1" noChangeArrowheads="1"/>
          </p:cNvSpPr>
          <p:nvPr>
            <p:ph type="ftr" sz="quarter" idx="11"/>
          </p:nvPr>
        </p:nvSpPr>
        <p:spPr/>
        <p:txBody>
          <a:bodyPr/>
          <a:lstStyle>
            <a:lvl1pPr>
              <a:defRPr smtClean="0"/>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C1997290-8C53-4862-8488-38CB3942D630}" type="slidenum">
              <a:rPr lang="en-US" altLang="en-US"/>
              <a:pPr>
                <a:defRPr/>
              </a:pPr>
              <a:t>‹#›</a:t>
            </a:fld>
            <a:r>
              <a:rPr lang="en-US" altLang="en-US"/>
              <a:t> </a:t>
            </a:r>
          </a:p>
        </p:txBody>
      </p:sp>
    </p:spTree>
    <p:extLst>
      <p:ext uri="{BB962C8B-B14F-4D97-AF65-F5344CB8AC3E}">
        <p14:creationId xmlns:p14="http://schemas.microsoft.com/office/powerpoint/2010/main" val="45138079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3765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5" r:id="rId3"/>
    <p:sldLayoutId id="2147483652" r:id="rId4"/>
    <p:sldLayoutId id="2147483654" r:id="rId5"/>
    <p:sldLayoutId id="2147483653"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zO0sSJB1TrI"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7.tiff"/><Relationship Id="rId4" Type="http://schemas.openxmlformats.org/officeDocument/2006/relationships/image" Target="../media/image10.tiff"/></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515292"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Artificial  Intelligence in Philosophy</a:t>
            </a:r>
            <a:endParaRPr sz="5900" b="1" dirty="0">
              <a:solidFill>
                <a:srgbClr val="370661"/>
              </a:solidFill>
            </a:endParaRPr>
          </a:p>
        </p:txBody>
      </p:sp>
    </p:spTree>
    <p:extLst>
      <p:ext uri="{BB962C8B-B14F-4D97-AF65-F5344CB8AC3E}">
        <p14:creationId xmlns:p14="http://schemas.microsoft.com/office/powerpoint/2010/main" val="2410303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08DE72F9-FB44-9C46-A6FC-226762C5F16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4525" y="0"/>
            <a:ext cx="10902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52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58D95A-EBAD-054B-8039-1D7BF94A845A}"/>
              </a:ext>
            </a:extLst>
          </p:cNvPr>
          <p:cNvSpPr>
            <a:spLocks noGrp="1"/>
          </p:cNvSpPr>
          <p:nvPr>
            <p:ph type="body" idx="2"/>
          </p:nvPr>
        </p:nvSpPr>
        <p:spPr/>
        <p:txBody>
          <a:bodyPr>
            <a:normAutofit lnSpcReduction="10000"/>
          </a:bodyPr>
          <a:lstStyle/>
          <a:p>
            <a:r>
              <a:rPr lang="en-US" dirty="0"/>
              <a:t>ELIZA – early NLP computer program </a:t>
            </a:r>
          </a:p>
        </p:txBody>
      </p:sp>
      <p:pic>
        <p:nvPicPr>
          <p:cNvPr id="5" name="Content Placeholder 5">
            <a:extLst>
              <a:ext uri="{FF2B5EF4-FFF2-40B4-BE49-F238E27FC236}">
                <a16:creationId xmlns:a16="http://schemas.microsoft.com/office/drawing/2014/main" id="{A0D4B2FF-A9E6-C240-AD9D-93E04DC18D25}"/>
              </a:ext>
            </a:extLst>
          </p:cNvPr>
          <p:cNvPicPr>
            <a:picLocks noChangeAspect="1"/>
          </p:cNvPicPr>
          <p:nvPr/>
        </p:nvPicPr>
        <p:blipFill>
          <a:blip r:embed="rId3"/>
          <a:stretch>
            <a:fillRect/>
          </a:stretch>
        </p:blipFill>
        <p:spPr>
          <a:xfrm>
            <a:off x="1556873" y="962152"/>
            <a:ext cx="8229600" cy="5794149"/>
          </a:xfrm>
          <a:prstGeom prst="rect">
            <a:avLst/>
          </a:prstGeom>
          <a:noFill/>
          <a:ln>
            <a:noFill/>
          </a:ln>
        </p:spPr>
      </p:pic>
      <p:pic>
        <p:nvPicPr>
          <p:cNvPr id="3" name="Picture 2" descr="A computer screen with white text&#10;&#10;Description automatically generated">
            <a:extLst>
              <a:ext uri="{FF2B5EF4-FFF2-40B4-BE49-F238E27FC236}">
                <a16:creationId xmlns:a16="http://schemas.microsoft.com/office/drawing/2014/main" id="{9361AAA1-1B93-B79E-C457-EBD27DD00223}"/>
              </a:ext>
            </a:extLst>
          </p:cNvPr>
          <p:cNvPicPr>
            <a:picLocks noChangeAspect="1"/>
          </p:cNvPicPr>
          <p:nvPr/>
        </p:nvPicPr>
        <p:blipFill>
          <a:blip r:embed="rId4"/>
          <a:stretch>
            <a:fillRect/>
          </a:stretch>
        </p:blipFill>
        <p:spPr>
          <a:xfrm>
            <a:off x="1298988" y="962152"/>
            <a:ext cx="9336139" cy="5794149"/>
          </a:xfrm>
          <a:prstGeom prst="rect">
            <a:avLst/>
          </a:prstGeom>
        </p:spPr>
      </p:pic>
    </p:spTree>
    <p:extLst>
      <p:ext uri="{BB962C8B-B14F-4D97-AF65-F5344CB8AC3E}">
        <p14:creationId xmlns:p14="http://schemas.microsoft.com/office/powerpoint/2010/main" val="3523295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F48959-5E78-CB4D-BCF3-4734884ACC9F}"/>
              </a:ext>
            </a:extLst>
          </p:cNvPr>
          <p:cNvSpPr>
            <a:spLocks noGrp="1"/>
          </p:cNvSpPr>
          <p:nvPr>
            <p:ph type="body" idx="2"/>
          </p:nvPr>
        </p:nvSpPr>
        <p:spPr/>
        <p:txBody>
          <a:bodyPr>
            <a:normAutofit lnSpcReduction="10000"/>
          </a:bodyPr>
          <a:lstStyle/>
          <a:p>
            <a:r>
              <a:rPr lang="en-US" dirty="0"/>
              <a:t>John Searle (1932-) The Chinese Room</a:t>
            </a:r>
          </a:p>
        </p:txBody>
      </p:sp>
      <p:pic>
        <p:nvPicPr>
          <p:cNvPr id="7" name="Picture 6">
            <a:extLst>
              <a:ext uri="{FF2B5EF4-FFF2-40B4-BE49-F238E27FC236}">
                <a16:creationId xmlns:a16="http://schemas.microsoft.com/office/drawing/2014/main" id="{61839EEE-5857-E54F-AB7F-A5603C93098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8113" y="1335086"/>
            <a:ext cx="4483142" cy="5054131"/>
          </a:xfrm>
          <a:prstGeom prst="rect">
            <a:avLst/>
          </a:prstGeom>
        </p:spPr>
      </p:pic>
      <p:sp>
        <p:nvSpPr>
          <p:cNvPr id="10" name="Text Placeholder 4">
            <a:extLst>
              <a:ext uri="{FF2B5EF4-FFF2-40B4-BE49-F238E27FC236}">
                <a16:creationId xmlns:a16="http://schemas.microsoft.com/office/drawing/2014/main" id="{8A4A5D2C-B5EB-1C44-9F1E-68FA2BB614C6}"/>
              </a:ext>
            </a:extLst>
          </p:cNvPr>
          <p:cNvSpPr txBox="1">
            <a:spLocks/>
          </p:cNvSpPr>
          <p:nvPr/>
        </p:nvSpPr>
        <p:spPr>
          <a:xfrm>
            <a:off x="5571460" y="2492893"/>
            <a:ext cx="5794745" cy="358244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01600" indent="0">
              <a:buNone/>
            </a:pPr>
            <a:r>
              <a:rPr lang="en-US" sz="2400" dirty="0"/>
              <a:t>Searle contrasts strong AI with weak AI. In strong AI, the computer really is a mind in the sense that it can be literally said to understand and have other cognitive states.  In weak AI, computers just simulate thought, their seeming understanding isn't real understanding.</a:t>
            </a:r>
          </a:p>
          <a:p>
            <a:pPr marL="101600" indent="0">
              <a:buNone/>
            </a:pPr>
            <a:r>
              <a:rPr lang="en-US" sz="2400" dirty="0"/>
              <a:t>He argues that (biological) brains cause minds.</a:t>
            </a:r>
          </a:p>
          <a:p>
            <a:pPr marL="101600" indent="0">
              <a:buNone/>
            </a:pPr>
            <a:endParaRPr lang="en-US" sz="2400" dirty="0"/>
          </a:p>
        </p:txBody>
      </p:sp>
      <p:sp>
        <p:nvSpPr>
          <p:cNvPr id="11" name="Google Shape;84;g92b3bf485b_0_0">
            <a:extLst>
              <a:ext uri="{FF2B5EF4-FFF2-40B4-BE49-F238E27FC236}">
                <a16:creationId xmlns:a16="http://schemas.microsoft.com/office/drawing/2014/main" id="{E64E2056-1FC0-CC44-859A-4F4DA45B3945}"/>
              </a:ext>
            </a:extLst>
          </p:cNvPr>
          <p:cNvSpPr/>
          <p:nvPr/>
        </p:nvSpPr>
        <p:spPr>
          <a:xfrm>
            <a:off x="5273847" y="1358434"/>
            <a:ext cx="4157232" cy="1044524"/>
          </a:xfrm>
          <a:prstGeom prst="wedgeRoundRectCallout">
            <a:avLst>
              <a:gd name="adj1" fmla="val -47661"/>
              <a:gd name="adj2" fmla="val 8357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Brains cause minds, so computers can’t have minds.</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046135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F48959-5E78-CB4D-BCF3-4734884ACC9F}"/>
              </a:ext>
            </a:extLst>
          </p:cNvPr>
          <p:cNvSpPr>
            <a:spLocks noGrp="1"/>
          </p:cNvSpPr>
          <p:nvPr>
            <p:ph type="body" idx="2"/>
          </p:nvPr>
        </p:nvSpPr>
        <p:spPr/>
        <p:txBody>
          <a:bodyPr>
            <a:normAutofit lnSpcReduction="10000"/>
          </a:bodyPr>
          <a:lstStyle/>
          <a:p>
            <a:r>
              <a:rPr lang="en-US" dirty="0"/>
              <a:t>Daniel Dennett (1942-) Brain in a Vat</a:t>
            </a:r>
          </a:p>
        </p:txBody>
      </p:sp>
      <p:sp>
        <p:nvSpPr>
          <p:cNvPr id="10" name="Text Placeholder 4">
            <a:extLst>
              <a:ext uri="{FF2B5EF4-FFF2-40B4-BE49-F238E27FC236}">
                <a16:creationId xmlns:a16="http://schemas.microsoft.com/office/drawing/2014/main" id="{8A4A5D2C-B5EB-1C44-9F1E-68FA2BB614C6}"/>
              </a:ext>
            </a:extLst>
          </p:cNvPr>
          <p:cNvSpPr txBox="1">
            <a:spLocks/>
          </p:cNvSpPr>
          <p:nvPr/>
        </p:nvSpPr>
        <p:spPr>
          <a:xfrm>
            <a:off x="5784108" y="2492893"/>
            <a:ext cx="5080101" cy="358244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01600" indent="0">
              <a:buNone/>
            </a:pPr>
            <a:r>
              <a:rPr lang="en-US" sz="2400" dirty="0"/>
              <a:t>Daniel Dennett wrote a short story called “Where Am I?” where he describes being recruited by the Pentagon to have his brain removed from his body and connected via radio links attaching his severed nerves. Body is sent on a secret mission to diffuse bomb without radiation harming brain. </a:t>
            </a:r>
          </a:p>
        </p:txBody>
      </p:sp>
      <p:pic>
        <p:nvPicPr>
          <p:cNvPr id="8" name="Content Placeholder 12">
            <a:extLst>
              <a:ext uri="{FF2B5EF4-FFF2-40B4-BE49-F238E27FC236}">
                <a16:creationId xmlns:a16="http://schemas.microsoft.com/office/drawing/2014/main" id="{8E5B81D1-136D-AB4E-9302-B89BA3382985}"/>
              </a:ext>
            </a:extLst>
          </p:cNvPr>
          <p:cNvPicPr>
            <a:picLocks noChangeAspect="1"/>
          </p:cNvPicPr>
          <p:nvPr/>
        </p:nvPicPr>
        <p:blipFill>
          <a:blip r:embed="rId3"/>
          <a:stretch>
            <a:fillRect/>
          </a:stretch>
        </p:blipFill>
        <p:spPr>
          <a:xfrm>
            <a:off x="533400" y="1371600"/>
            <a:ext cx="4757544" cy="4572000"/>
          </a:xfrm>
          <a:prstGeom prst="rect">
            <a:avLst/>
          </a:prstGeom>
          <a:noFill/>
          <a:ln>
            <a:noFill/>
          </a:ln>
        </p:spPr>
      </p:pic>
      <p:sp>
        <p:nvSpPr>
          <p:cNvPr id="9" name="Google Shape;75;g92b3bf485b_0_0">
            <a:extLst>
              <a:ext uri="{FF2B5EF4-FFF2-40B4-BE49-F238E27FC236}">
                <a16:creationId xmlns:a16="http://schemas.microsoft.com/office/drawing/2014/main" id="{050F51DD-2603-B54F-B87F-42A09049B825}"/>
              </a:ext>
            </a:extLst>
          </p:cNvPr>
          <p:cNvSpPr/>
          <p:nvPr/>
        </p:nvSpPr>
        <p:spPr>
          <a:xfrm>
            <a:off x="5370868" y="1007692"/>
            <a:ext cx="4757544" cy="1185638"/>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Where am I if my brain is in a vat instead of my body?</a:t>
            </a:r>
          </a:p>
        </p:txBody>
      </p:sp>
    </p:spTree>
    <p:extLst>
      <p:ext uri="{BB962C8B-B14F-4D97-AF65-F5344CB8AC3E}">
        <p14:creationId xmlns:p14="http://schemas.microsoft.com/office/powerpoint/2010/main" val="3357009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F48959-5E78-CB4D-BCF3-4734884ACC9F}"/>
              </a:ext>
            </a:extLst>
          </p:cNvPr>
          <p:cNvSpPr>
            <a:spLocks noGrp="1"/>
          </p:cNvSpPr>
          <p:nvPr>
            <p:ph type="body" idx="2"/>
          </p:nvPr>
        </p:nvSpPr>
        <p:spPr/>
        <p:txBody>
          <a:bodyPr>
            <a:normAutofit lnSpcReduction="10000"/>
          </a:bodyPr>
          <a:lstStyle/>
          <a:p>
            <a:r>
              <a:rPr lang="en-US" dirty="0"/>
              <a:t>Daniel Dennett (1942-) Brain in a Vat</a:t>
            </a:r>
          </a:p>
        </p:txBody>
      </p:sp>
      <p:sp>
        <p:nvSpPr>
          <p:cNvPr id="10" name="Text Placeholder 4">
            <a:extLst>
              <a:ext uri="{FF2B5EF4-FFF2-40B4-BE49-F238E27FC236}">
                <a16:creationId xmlns:a16="http://schemas.microsoft.com/office/drawing/2014/main" id="{8A4A5D2C-B5EB-1C44-9F1E-68FA2BB614C6}"/>
              </a:ext>
            </a:extLst>
          </p:cNvPr>
          <p:cNvSpPr txBox="1">
            <a:spLocks/>
          </p:cNvSpPr>
          <p:nvPr/>
        </p:nvSpPr>
        <p:spPr>
          <a:xfrm>
            <a:off x="5840816" y="1371601"/>
            <a:ext cx="5419060" cy="47037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01600" indent="0">
              <a:buNone/>
            </a:pPr>
            <a:r>
              <a:rPr lang="en-US" sz="2400" dirty="0"/>
              <a:t>His body is destroyed by the radiation, but his consciousness continues in the vat.  The scientists restore him in a new body.  Then it is revealed that constructed a computer duplicate of my brain, reproducing both the complete information-processing structure and the computational speed of my brain in a giant computer program.</a:t>
            </a:r>
          </a:p>
          <a:p>
            <a:pPr marL="101600" indent="0">
              <a:buNone/>
            </a:pPr>
            <a:r>
              <a:rPr lang="en-US" sz="2400" dirty="0"/>
              <a:t>His brain in a vat is processing symbols. What makes this different than a computer processing symbols?</a:t>
            </a:r>
          </a:p>
        </p:txBody>
      </p:sp>
      <p:pic>
        <p:nvPicPr>
          <p:cNvPr id="8" name="Content Placeholder 12">
            <a:extLst>
              <a:ext uri="{FF2B5EF4-FFF2-40B4-BE49-F238E27FC236}">
                <a16:creationId xmlns:a16="http://schemas.microsoft.com/office/drawing/2014/main" id="{8E5B81D1-136D-AB4E-9302-B89BA3382985}"/>
              </a:ext>
            </a:extLst>
          </p:cNvPr>
          <p:cNvPicPr>
            <a:picLocks noChangeAspect="1"/>
          </p:cNvPicPr>
          <p:nvPr/>
        </p:nvPicPr>
        <p:blipFill>
          <a:blip r:embed="rId3"/>
          <a:stretch>
            <a:fillRect/>
          </a:stretch>
        </p:blipFill>
        <p:spPr>
          <a:xfrm>
            <a:off x="533400" y="1371600"/>
            <a:ext cx="4757544" cy="4572000"/>
          </a:xfrm>
          <a:prstGeom prst="rect">
            <a:avLst/>
          </a:prstGeom>
          <a:noFill/>
          <a:ln>
            <a:noFill/>
          </a:ln>
        </p:spPr>
      </p:pic>
    </p:spTree>
    <p:extLst>
      <p:ext uri="{BB962C8B-B14F-4D97-AF65-F5344CB8AC3E}">
        <p14:creationId xmlns:p14="http://schemas.microsoft.com/office/powerpoint/2010/main" val="2390977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7E7D7C-E7B7-854C-9236-F2A6C2753706}"/>
              </a:ext>
            </a:extLst>
          </p:cNvPr>
          <p:cNvSpPr>
            <a:spLocks noGrp="1"/>
          </p:cNvSpPr>
          <p:nvPr>
            <p:ph type="title"/>
          </p:nvPr>
        </p:nvSpPr>
        <p:spPr>
          <a:xfrm>
            <a:off x="838200" y="365125"/>
            <a:ext cx="10515600" cy="1325563"/>
          </a:xfrm>
        </p:spPr>
        <p:txBody>
          <a:bodyPr wrap="square" anchor="ctr">
            <a:normAutofit/>
          </a:bodyPr>
          <a:lstStyle/>
          <a:p>
            <a:r>
              <a:rPr lang="en-US" dirty="0"/>
              <a:t>Brain in a vat</a:t>
            </a:r>
          </a:p>
        </p:txBody>
      </p:sp>
      <p:sp>
        <p:nvSpPr>
          <p:cNvPr id="6" name="Rectangle 5">
            <a:extLst>
              <a:ext uri="{FF2B5EF4-FFF2-40B4-BE49-F238E27FC236}">
                <a16:creationId xmlns:a16="http://schemas.microsoft.com/office/drawing/2014/main" id="{9F1F3863-7937-294C-BBF4-9A61A1E325F7}"/>
              </a:ext>
            </a:extLst>
          </p:cNvPr>
          <p:cNvSpPr/>
          <p:nvPr/>
        </p:nvSpPr>
        <p:spPr>
          <a:xfrm>
            <a:off x="3429000" y="6294179"/>
            <a:ext cx="5334000" cy="397391"/>
          </a:xfrm>
          <a:prstGeom prst="rect">
            <a:avLst/>
          </a:prstGeom>
        </p:spPr>
        <p:txBody>
          <a:bodyPr wrap="square">
            <a:spAutoFit/>
          </a:bodyPr>
          <a:lstStyle/>
          <a:p>
            <a:pPr>
              <a:spcBef>
                <a:spcPct val="30000"/>
              </a:spcBef>
              <a:defRPr/>
            </a:pPr>
            <a:r>
              <a:rPr lang="en-US" sz="1800" dirty="0">
                <a:hlinkClick r:id="rId2"/>
              </a:rPr>
              <a:t>https://</a:t>
            </a:r>
            <a:r>
              <a:rPr lang="en-US" sz="1800" dirty="0" err="1">
                <a:hlinkClick r:id="rId2"/>
              </a:rPr>
              <a:t>www.youtube.com</a:t>
            </a:r>
            <a:r>
              <a:rPr lang="en-US" sz="1800" dirty="0">
                <a:hlinkClick r:id="rId2"/>
              </a:rPr>
              <a:t>/</a:t>
            </a:r>
            <a:r>
              <a:rPr lang="en-US" sz="1800" dirty="0" err="1">
                <a:hlinkClick r:id="rId2"/>
              </a:rPr>
              <a:t>watch?v</a:t>
            </a:r>
            <a:r>
              <a:rPr lang="en-US" sz="1800" dirty="0">
                <a:hlinkClick r:id="rId2"/>
              </a:rPr>
              <a:t>=</a:t>
            </a:r>
            <a:r>
              <a:rPr lang="en-US" sz="2000" dirty="0">
                <a:hlinkClick r:id="rId2"/>
              </a:rPr>
              <a:t>zO0sSJB1TrI</a:t>
            </a:r>
            <a:endParaRPr lang="en-US" sz="2000" dirty="0"/>
          </a:p>
        </p:txBody>
      </p:sp>
    </p:spTree>
    <p:extLst>
      <p:ext uri="{BB962C8B-B14F-4D97-AF65-F5344CB8AC3E}">
        <p14:creationId xmlns:p14="http://schemas.microsoft.com/office/powerpoint/2010/main" val="82595533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66F71-03C1-0E4D-AB11-C0409ABF42A5}"/>
              </a:ext>
            </a:extLst>
          </p:cNvPr>
          <p:cNvSpPr>
            <a:spLocks noGrp="1"/>
          </p:cNvSpPr>
          <p:nvPr>
            <p:ph type="body" idx="1"/>
          </p:nvPr>
        </p:nvSpPr>
        <p:spPr>
          <a:xfrm>
            <a:off x="399684" y="962027"/>
            <a:ext cx="10192116" cy="5290492"/>
          </a:xfrm>
        </p:spPr>
        <p:txBody>
          <a:bodyPr>
            <a:normAutofit/>
          </a:bodyPr>
          <a:lstStyle/>
          <a:p>
            <a:r>
              <a:rPr lang="en-US" i="1" dirty="0"/>
              <a:t>Actually thinking</a:t>
            </a:r>
            <a:r>
              <a:rPr lang="en-US" dirty="0"/>
              <a:t> versus merely </a:t>
            </a:r>
            <a:r>
              <a:rPr lang="en-US" i="1" dirty="0"/>
              <a:t>simulating thinking</a:t>
            </a:r>
          </a:p>
          <a:p>
            <a:r>
              <a:rPr lang="en-US" dirty="0"/>
              <a:t>Are you a brain in a vat?</a:t>
            </a:r>
          </a:p>
          <a:p>
            <a:r>
              <a:rPr lang="en-US" dirty="0"/>
              <a:t>Would an AI program be equivalent? </a:t>
            </a:r>
          </a:p>
          <a:p>
            <a:r>
              <a:rPr lang="en-US" dirty="0"/>
              <a:t>We will leave this to the philosophers and instead focus on practical AI programs that work.</a:t>
            </a:r>
          </a:p>
          <a:p>
            <a:endParaRPr lang="en-US" dirty="0"/>
          </a:p>
          <a:p>
            <a:endParaRPr lang="en-US" dirty="0"/>
          </a:p>
          <a:p>
            <a:endParaRPr lang="en-US" dirty="0"/>
          </a:p>
          <a:p>
            <a:endParaRPr lang="en-US" dirty="0"/>
          </a:p>
          <a:p>
            <a:endParaRPr lang="en-US" dirty="0"/>
          </a:p>
          <a:p>
            <a:pPr marL="101600" indent="0">
              <a:buNone/>
            </a:pPr>
            <a:endParaRPr lang="en-US" dirty="0"/>
          </a:p>
        </p:txBody>
      </p:sp>
      <p:sp>
        <p:nvSpPr>
          <p:cNvPr id="4" name="Text Placeholder 3">
            <a:extLst>
              <a:ext uri="{FF2B5EF4-FFF2-40B4-BE49-F238E27FC236}">
                <a16:creationId xmlns:a16="http://schemas.microsoft.com/office/drawing/2014/main" id="{74122B22-CDB7-A64B-BC45-301D4F1D1DDB}"/>
              </a:ext>
            </a:extLst>
          </p:cNvPr>
          <p:cNvSpPr>
            <a:spLocks noGrp="1"/>
          </p:cNvSpPr>
          <p:nvPr>
            <p:ph type="body" idx="2"/>
          </p:nvPr>
        </p:nvSpPr>
        <p:spPr/>
        <p:txBody>
          <a:bodyPr>
            <a:normAutofit lnSpcReduction="10000"/>
          </a:bodyPr>
          <a:lstStyle/>
          <a:p>
            <a:r>
              <a:rPr lang="en-US" dirty="0"/>
              <a:t>Strong AI versus Weak AI</a:t>
            </a:r>
          </a:p>
        </p:txBody>
      </p:sp>
      <p:sp>
        <p:nvSpPr>
          <p:cNvPr id="6" name="Google Shape;75;g92b3bf485b_0_0">
            <a:extLst>
              <a:ext uri="{FF2B5EF4-FFF2-40B4-BE49-F238E27FC236}">
                <a16:creationId xmlns:a16="http://schemas.microsoft.com/office/drawing/2014/main" id="{1B98972B-8F47-5C4A-9CC7-506EBD5FF10A}"/>
              </a:ext>
            </a:extLst>
          </p:cNvPr>
          <p:cNvSpPr/>
          <p:nvPr/>
        </p:nvSpPr>
        <p:spPr>
          <a:xfrm>
            <a:off x="7277650" y="733647"/>
            <a:ext cx="4082458" cy="1199780"/>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But I will give you extra credit if you invent a sentient AI. </a:t>
            </a:r>
          </a:p>
        </p:txBody>
      </p:sp>
      <p:pic>
        <p:nvPicPr>
          <p:cNvPr id="7" name="Content Placeholder 5">
            <a:extLst>
              <a:ext uri="{FF2B5EF4-FFF2-40B4-BE49-F238E27FC236}">
                <a16:creationId xmlns:a16="http://schemas.microsoft.com/office/drawing/2014/main" id="{87EEEF00-68F2-CE46-8F25-FD53637C73C8}"/>
              </a:ext>
            </a:extLst>
          </p:cNvPr>
          <p:cNvPicPr>
            <a:picLocks noChangeAspect="1"/>
          </p:cNvPicPr>
          <p:nvPr/>
        </p:nvPicPr>
        <p:blipFill>
          <a:blip r:embed="rId3"/>
          <a:stretch>
            <a:fillRect/>
          </a:stretch>
        </p:blipFill>
        <p:spPr>
          <a:xfrm>
            <a:off x="-11151" y="2999723"/>
            <a:ext cx="2914650" cy="2914650"/>
          </a:xfrm>
          <a:prstGeom prst="rect">
            <a:avLst/>
          </a:prstGeom>
          <a:noFill/>
          <a:ln>
            <a:noFill/>
          </a:ln>
        </p:spPr>
      </p:pic>
      <p:pic>
        <p:nvPicPr>
          <p:cNvPr id="8" name="Content Placeholder 6">
            <a:extLst>
              <a:ext uri="{FF2B5EF4-FFF2-40B4-BE49-F238E27FC236}">
                <a16:creationId xmlns:a16="http://schemas.microsoft.com/office/drawing/2014/main" id="{D342D971-D394-FC45-A9C0-B08C1491416D}"/>
              </a:ext>
            </a:extLst>
          </p:cNvPr>
          <p:cNvPicPr>
            <a:picLocks noChangeAspect="1"/>
          </p:cNvPicPr>
          <p:nvPr/>
        </p:nvPicPr>
        <p:blipFill>
          <a:blip r:embed="rId4"/>
          <a:stretch>
            <a:fillRect/>
          </a:stretch>
        </p:blipFill>
        <p:spPr>
          <a:xfrm>
            <a:off x="2998383" y="2991716"/>
            <a:ext cx="2442554" cy="3252796"/>
          </a:xfrm>
          <a:prstGeom prst="rect">
            <a:avLst/>
          </a:prstGeom>
          <a:noFill/>
          <a:ln>
            <a:noFill/>
          </a:ln>
        </p:spPr>
      </p:pic>
      <p:pic>
        <p:nvPicPr>
          <p:cNvPr id="9" name="Picture 8">
            <a:extLst>
              <a:ext uri="{FF2B5EF4-FFF2-40B4-BE49-F238E27FC236}">
                <a16:creationId xmlns:a16="http://schemas.microsoft.com/office/drawing/2014/main" id="{875E6027-E634-634D-9E4C-364E73A4E00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657503" y="2991716"/>
            <a:ext cx="2885312" cy="3252796"/>
          </a:xfrm>
          <a:prstGeom prst="rect">
            <a:avLst/>
          </a:prstGeom>
        </p:spPr>
      </p:pic>
      <p:pic>
        <p:nvPicPr>
          <p:cNvPr id="10" name="Content Placeholder 12">
            <a:extLst>
              <a:ext uri="{FF2B5EF4-FFF2-40B4-BE49-F238E27FC236}">
                <a16:creationId xmlns:a16="http://schemas.microsoft.com/office/drawing/2014/main" id="{69D42D4A-D851-2D42-965B-5B96479BCD70}"/>
              </a:ext>
            </a:extLst>
          </p:cNvPr>
          <p:cNvPicPr>
            <a:picLocks noChangeAspect="1"/>
          </p:cNvPicPr>
          <p:nvPr/>
        </p:nvPicPr>
        <p:blipFill>
          <a:blip r:embed="rId6"/>
          <a:stretch>
            <a:fillRect/>
          </a:stretch>
        </p:blipFill>
        <p:spPr>
          <a:xfrm>
            <a:off x="8759381" y="2999723"/>
            <a:ext cx="3376471" cy="3244789"/>
          </a:xfrm>
          <a:prstGeom prst="rect">
            <a:avLst/>
          </a:prstGeom>
          <a:noFill/>
          <a:ln>
            <a:noFill/>
          </a:ln>
        </p:spPr>
      </p:pic>
    </p:spTree>
    <p:extLst>
      <p:ext uri="{BB962C8B-B14F-4D97-AF65-F5344CB8AC3E}">
        <p14:creationId xmlns:p14="http://schemas.microsoft.com/office/powerpoint/2010/main" val="3435824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00D963-07DD-0F48-8537-1245EC4ACAB5}"/>
              </a:ext>
            </a:extLst>
          </p:cNvPr>
          <p:cNvSpPr>
            <a:spLocks noGrp="1"/>
          </p:cNvSpPr>
          <p:nvPr>
            <p:ph type="body" idx="1"/>
          </p:nvPr>
        </p:nvSpPr>
        <p:spPr>
          <a:xfrm>
            <a:off x="399684" y="1416050"/>
            <a:ext cx="5696316" cy="4106863"/>
          </a:xfrm>
        </p:spPr>
        <p:txBody>
          <a:bodyPr/>
          <a:lstStyle/>
          <a:p>
            <a:pPr marL="101600" indent="0">
              <a:buNone/>
            </a:pPr>
            <a:r>
              <a:rPr lang="en-US" dirty="0"/>
              <a:t>Within the modern academic AI community, there’s a focus on solving sub-problems that can be benchmarked on leaderboards. </a:t>
            </a:r>
          </a:p>
          <a:p>
            <a:pPr marL="101600" indent="0">
              <a:buNone/>
            </a:pPr>
            <a:r>
              <a:rPr lang="en-US" dirty="0"/>
              <a:t>There’s a lack of attention to the question of whether it is possible to build systems that are truly intelligent, as we commonly understand intelligence. </a:t>
            </a:r>
          </a:p>
          <a:p>
            <a:pPr marL="101600" indent="0">
              <a:buNone/>
            </a:pPr>
            <a:r>
              <a:rPr lang="en-US" dirty="0"/>
              <a:t>If you’re interested in philosophical questions about AI, I recommend listening to the Philosophize This! podcast.</a:t>
            </a:r>
          </a:p>
          <a:p>
            <a:endParaRPr lang="en-US" dirty="0"/>
          </a:p>
          <a:p>
            <a:endParaRPr lang="en-US" dirty="0"/>
          </a:p>
        </p:txBody>
      </p:sp>
      <p:sp>
        <p:nvSpPr>
          <p:cNvPr id="3" name="Text Placeholder 2">
            <a:extLst>
              <a:ext uri="{FF2B5EF4-FFF2-40B4-BE49-F238E27FC236}">
                <a16:creationId xmlns:a16="http://schemas.microsoft.com/office/drawing/2014/main" id="{6029B4FE-C209-474A-B2D1-FC262E00B0D2}"/>
              </a:ext>
            </a:extLst>
          </p:cNvPr>
          <p:cNvSpPr>
            <a:spLocks noGrp="1"/>
          </p:cNvSpPr>
          <p:nvPr>
            <p:ph type="body" idx="2"/>
          </p:nvPr>
        </p:nvSpPr>
        <p:spPr/>
        <p:txBody>
          <a:bodyPr>
            <a:normAutofit fontScale="85000" lnSpcReduction="10000"/>
          </a:bodyPr>
          <a:lstStyle/>
          <a:p>
            <a:r>
              <a:rPr lang="en-US" dirty="0"/>
              <a:t>Machine Learning versus Artificial General Intelligence </a:t>
            </a:r>
          </a:p>
        </p:txBody>
      </p:sp>
      <p:pic>
        <p:nvPicPr>
          <p:cNvPr id="5" name="Picture 4">
            <a:extLst>
              <a:ext uri="{FF2B5EF4-FFF2-40B4-BE49-F238E27FC236}">
                <a16:creationId xmlns:a16="http://schemas.microsoft.com/office/drawing/2014/main" id="{7BFF2297-0C47-E8D4-4530-0822B03F90F9}"/>
              </a:ext>
            </a:extLst>
          </p:cNvPr>
          <p:cNvPicPr>
            <a:picLocks noChangeAspect="1"/>
          </p:cNvPicPr>
          <p:nvPr/>
        </p:nvPicPr>
        <p:blipFill>
          <a:blip r:embed="rId3"/>
          <a:stretch>
            <a:fillRect/>
          </a:stretch>
        </p:blipFill>
        <p:spPr>
          <a:xfrm>
            <a:off x="6878748" y="1507185"/>
            <a:ext cx="3591775" cy="3591775"/>
          </a:xfrm>
          <a:prstGeom prst="rect">
            <a:avLst/>
          </a:prstGeom>
        </p:spPr>
      </p:pic>
    </p:spTree>
    <p:extLst>
      <p:ext uri="{BB962C8B-B14F-4D97-AF65-F5344CB8AC3E}">
        <p14:creationId xmlns:p14="http://schemas.microsoft.com/office/powerpoint/2010/main" val="3035149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9"/>
          <p:cNvPicPr preferRelativeResize="0"/>
          <p:nvPr/>
        </p:nvPicPr>
        <p:blipFill rotWithShape="1">
          <a:blip r:embed="rId3" cstate="hqprint">
            <a:alphaModFix/>
            <a:extLst>
              <a:ext uri="{28A0092B-C50C-407E-A947-70E740481C1C}">
                <a14:useLocalDpi xmlns:a14="http://schemas.microsoft.com/office/drawing/2010/main"/>
              </a:ext>
            </a:extLst>
          </a:blip>
          <a:srcRect r="-1461"/>
          <a:stretch/>
        </p:blipFill>
        <p:spPr>
          <a:xfrm>
            <a:off x="1" y="125501"/>
            <a:ext cx="6928836" cy="6606999"/>
          </a:xfrm>
          <a:prstGeom prst="rect">
            <a:avLst/>
          </a:prstGeom>
          <a:noFill/>
          <a:ln>
            <a:noFill/>
          </a:ln>
        </p:spPr>
      </p:pic>
      <p:pic>
        <p:nvPicPr>
          <p:cNvPr id="89" name="Google Shape;89;p19"/>
          <p:cNvPicPr preferRelativeResize="0"/>
          <p:nvPr/>
        </p:nvPicPr>
        <p:blipFill>
          <a:blip r:embed="rId4">
            <a:alphaModFix/>
          </a:blip>
          <a:stretch>
            <a:fillRect/>
          </a:stretch>
        </p:blipFill>
        <p:spPr>
          <a:xfrm>
            <a:off x="7132037" y="203201"/>
            <a:ext cx="4537993" cy="64516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289618" y="26700"/>
            <a:ext cx="11612775" cy="68266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E1C372-6AB8-604B-8EC8-49470340A31E}"/>
              </a:ext>
            </a:extLst>
          </p:cNvPr>
          <p:cNvSpPr>
            <a:spLocks noGrp="1"/>
          </p:cNvSpPr>
          <p:nvPr>
            <p:ph type="body" idx="1"/>
          </p:nvPr>
        </p:nvSpPr>
        <p:spPr>
          <a:xfrm>
            <a:off x="6096000" y="2679422"/>
            <a:ext cx="4823751" cy="2407754"/>
          </a:xfrm>
        </p:spPr>
        <p:txBody>
          <a:bodyPr>
            <a:noAutofit/>
          </a:bodyPr>
          <a:lstStyle/>
          <a:p>
            <a:pPr marL="101600" indent="0">
              <a:buNone/>
            </a:pPr>
            <a:r>
              <a:rPr lang="en-US" sz="2400" dirty="0"/>
              <a:t>Principle of </a:t>
            </a:r>
            <a:r>
              <a:rPr lang="en-US" sz="2400" i="1" dirty="0"/>
              <a:t>dualism</a:t>
            </a:r>
            <a:r>
              <a:rPr lang="en-US" sz="2400" dirty="0"/>
              <a:t> – that the mind or thinking self is essentially incorporeal or spiritual – that the mind exists separately from the body: "if a foot or arm or any other part of the body is cut off, nothing has thereby taken away from the mind."</a:t>
            </a:r>
          </a:p>
        </p:txBody>
      </p:sp>
      <p:sp>
        <p:nvSpPr>
          <p:cNvPr id="6" name="Text Placeholder 5">
            <a:extLst>
              <a:ext uri="{FF2B5EF4-FFF2-40B4-BE49-F238E27FC236}">
                <a16:creationId xmlns:a16="http://schemas.microsoft.com/office/drawing/2014/main" id="{01F48959-5E78-CB4D-BCF3-4734884ACC9F}"/>
              </a:ext>
            </a:extLst>
          </p:cNvPr>
          <p:cNvSpPr>
            <a:spLocks noGrp="1"/>
          </p:cNvSpPr>
          <p:nvPr>
            <p:ph type="body" idx="2"/>
          </p:nvPr>
        </p:nvSpPr>
        <p:spPr/>
        <p:txBody>
          <a:bodyPr>
            <a:normAutofit lnSpcReduction="10000"/>
          </a:bodyPr>
          <a:lstStyle/>
          <a:p>
            <a:r>
              <a:rPr lang="en-US" dirty="0"/>
              <a:t>René Descartes (1596-1650)</a:t>
            </a:r>
          </a:p>
        </p:txBody>
      </p:sp>
      <p:pic>
        <p:nvPicPr>
          <p:cNvPr id="12" name="Content Placeholder 5">
            <a:extLst>
              <a:ext uri="{FF2B5EF4-FFF2-40B4-BE49-F238E27FC236}">
                <a16:creationId xmlns:a16="http://schemas.microsoft.com/office/drawing/2014/main" id="{0260A910-AFC1-1C4C-AEF5-F9A820642FA5}"/>
              </a:ext>
            </a:extLst>
          </p:cNvPr>
          <p:cNvPicPr>
            <a:picLocks noChangeAspect="1"/>
          </p:cNvPicPr>
          <p:nvPr/>
        </p:nvPicPr>
        <p:blipFill>
          <a:blip r:embed="rId3"/>
          <a:stretch>
            <a:fillRect/>
          </a:stretch>
        </p:blipFill>
        <p:spPr>
          <a:xfrm>
            <a:off x="304800" y="1350380"/>
            <a:ext cx="4572000" cy="4572000"/>
          </a:xfrm>
          <a:prstGeom prst="rect">
            <a:avLst/>
          </a:prstGeom>
          <a:noFill/>
          <a:ln>
            <a:noFill/>
          </a:ln>
        </p:spPr>
      </p:pic>
      <p:sp>
        <p:nvSpPr>
          <p:cNvPr id="17" name="Google Shape;75;g92b3bf485b_0_0">
            <a:extLst>
              <a:ext uri="{FF2B5EF4-FFF2-40B4-BE49-F238E27FC236}">
                <a16:creationId xmlns:a16="http://schemas.microsoft.com/office/drawing/2014/main" id="{8C14F41E-2A01-8941-B551-A6208C38CAFF}"/>
              </a:ext>
            </a:extLst>
          </p:cNvPr>
          <p:cNvSpPr/>
          <p:nvPr/>
        </p:nvSpPr>
        <p:spPr>
          <a:xfrm>
            <a:off x="5273848" y="1335087"/>
            <a:ext cx="4210394" cy="971400"/>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i="1" dirty="0">
                <a:latin typeface="Open Sans"/>
                <a:ea typeface="Open Sans"/>
                <a:cs typeface="Open Sans"/>
                <a:sym typeface="Open Sans"/>
              </a:rPr>
              <a:t>cogito ergo sum </a:t>
            </a:r>
          </a:p>
          <a:p>
            <a:pPr lvl="0" algn="ctr">
              <a:buSzPts val="2500"/>
            </a:pPr>
            <a:r>
              <a:rPr lang="en-US" sz="2500" b="1" dirty="0">
                <a:latin typeface="Open Sans"/>
                <a:ea typeface="Open Sans"/>
                <a:cs typeface="Open Sans"/>
                <a:sym typeface="Open Sans"/>
              </a:rPr>
              <a:t>“I think, therefore I am."</a:t>
            </a:r>
          </a:p>
        </p:txBody>
      </p:sp>
    </p:spTree>
    <p:extLst>
      <p:ext uri="{BB962C8B-B14F-4D97-AF65-F5344CB8AC3E}">
        <p14:creationId xmlns:p14="http://schemas.microsoft.com/office/powerpoint/2010/main" val="1226328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A33333-84F1-230C-44D2-1709D7B6BD95}"/>
              </a:ext>
            </a:extLst>
          </p:cNvPr>
          <p:cNvPicPr>
            <a:picLocks noChangeAspect="1"/>
          </p:cNvPicPr>
          <p:nvPr/>
        </p:nvPicPr>
        <p:blipFill>
          <a:blip r:embed="rId2"/>
          <a:stretch>
            <a:fillRect/>
          </a:stretch>
        </p:blipFill>
        <p:spPr>
          <a:xfrm>
            <a:off x="759834" y="-1162050"/>
            <a:ext cx="10672331" cy="13811250"/>
          </a:xfrm>
          <a:prstGeom prst="rect">
            <a:avLst/>
          </a:prstGeom>
        </p:spPr>
      </p:pic>
    </p:spTree>
    <p:extLst>
      <p:ext uri="{BB962C8B-B14F-4D97-AF65-F5344CB8AC3E}">
        <p14:creationId xmlns:p14="http://schemas.microsoft.com/office/powerpoint/2010/main" val="229254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0536F031-DA0A-ADB1-9064-B926ED2DC682}"/>
              </a:ext>
            </a:extLst>
          </p:cNvPr>
          <p:cNvPicPr>
            <a:picLocks noChangeAspect="1"/>
          </p:cNvPicPr>
          <p:nvPr/>
        </p:nvPicPr>
        <p:blipFill>
          <a:blip r:embed="rId2"/>
          <a:stretch>
            <a:fillRect/>
          </a:stretch>
        </p:blipFill>
        <p:spPr>
          <a:xfrm>
            <a:off x="-511855" y="-1888446"/>
            <a:ext cx="16322469" cy="10613625"/>
          </a:xfrm>
          <a:prstGeom prst="rect">
            <a:avLst/>
          </a:prstGeom>
        </p:spPr>
      </p:pic>
    </p:spTree>
    <p:extLst>
      <p:ext uri="{BB962C8B-B14F-4D97-AF65-F5344CB8AC3E}">
        <p14:creationId xmlns:p14="http://schemas.microsoft.com/office/powerpoint/2010/main" val="3141800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E1C372-6AB8-604B-8EC8-49470340A31E}"/>
              </a:ext>
            </a:extLst>
          </p:cNvPr>
          <p:cNvSpPr>
            <a:spLocks noGrp="1"/>
          </p:cNvSpPr>
          <p:nvPr>
            <p:ph type="body" idx="1"/>
          </p:nvPr>
        </p:nvSpPr>
        <p:spPr>
          <a:xfrm>
            <a:off x="6125522" y="2702769"/>
            <a:ext cx="4823751" cy="2407754"/>
          </a:xfrm>
        </p:spPr>
        <p:txBody>
          <a:bodyPr>
            <a:noAutofit/>
          </a:bodyPr>
          <a:lstStyle/>
          <a:p>
            <a:pPr marL="101600" indent="0">
              <a:buNone/>
            </a:pPr>
            <a:r>
              <a:rPr lang="en-US" sz="2400" dirty="0"/>
              <a:t>Rene Descartes wondered if he could know for sure that others who looked and behaved like him weren’t in fact automata. </a:t>
            </a:r>
          </a:p>
          <a:p>
            <a:pPr marL="101600" indent="0">
              <a:buNone/>
            </a:pPr>
            <a:r>
              <a:rPr lang="en-US" sz="2400" dirty="0"/>
              <a:t>Bodies of people and animals are nothing more than complex machines - the bones, muscles and organs could be replaced with cogs, pistons and cams.</a:t>
            </a:r>
          </a:p>
        </p:txBody>
      </p:sp>
      <p:sp>
        <p:nvSpPr>
          <p:cNvPr id="6" name="Text Placeholder 5">
            <a:extLst>
              <a:ext uri="{FF2B5EF4-FFF2-40B4-BE49-F238E27FC236}">
                <a16:creationId xmlns:a16="http://schemas.microsoft.com/office/drawing/2014/main" id="{01F48959-5E78-CB4D-BCF3-4734884ACC9F}"/>
              </a:ext>
            </a:extLst>
          </p:cNvPr>
          <p:cNvSpPr>
            <a:spLocks noGrp="1"/>
          </p:cNvSpPr>
          <p:nvPr>
            <p:ph type="body" idx="2"/>
          </p:nvPr>
        </p:nvSpPr>
        <p:spPr/>
        <p:txBody>
          <a:bodyPr>
            <a:normAutofit lnSpcReduction="10000"/>
          </a:bodyPr>
          <a:lstStyle/>
          <a:p>
            <a:r>
              <a:rPr lang="en-US" dirty="0"/>
              <a:t>René Descartes (1596-1650)</a:t>
            </a:r>
          </a:p>
        </p:txBody>
      </p:sp>
      <p:pic>
        <p:nvPicPr>
          <p:cNvPr id="12" name="Content Placeholder 5">
            <a:extLst>
              <a:ext uri="{FF2B5EF4-FFF2-40B4-BE49-F238E27FC236}">
                <a16:creationId xmlns:a16="http://schemas.microsoft.com/office/drawing/2014/main" id="{0260A910-AFC1-1C4C-AEF5-F9A820642FA5}"/>
              </a:ext>
            </a:extLst>
          </p:cNvPr>
          <p:cNvPicPr>
            <a:picLocks noChangeAspect="1"/>
          </p:cNvPicPr>
          <p:nvPr/>
        </p:nvPicPr>
        <p:blipFill>
          <a:blip r:embed="rId3"/>
          <a:stretch>
            <a:fillRect/>
          </a:stretch>
        </p:blipFill>
        <p:spPr>
          <a:xfrm>
            <a:off x="304800" y="1350380"/>
            <a:ext cx="4572000" cy="4572000"/>
          </a:xfrm>
          <a:prstGeom prst="rect">
            <a:avLst/>
          </a:prstGeom>
          <a:noFill/>
          <a:ln>
            <a:noFill/>
          </a:ln>
        </p:spPr>
      </p:pic>
      <p:sp>
        <p:nvSpPr>
          <p:cNvPr id="7" name="Google Shape;84;g92b3bf485b_0_0">
            <a:extLst>
              <a:ext uri="{FF2B5EF4-FFF2-40B4-BE49-F238E27FC236}">
                <a16:creationId xmlns:a16="http://schemas.microsoft.com/office/drawing/2014/main" id="{A2FB1198-A3A3-B84B-BCD8-BA83B0FFB61A}"/>
              </a:ext>
            </a:extLst>
          </p:cNvPr>
          <p:cNvSpPr/>
          <p:nvPr/>
        </p:nvSpPr>
        <p:spPr>
          <a:xfrm>
            <a:off x="5273847" y="1358434"/>
            <a:ext cx="4199761" cy="948053"/>
          </a:xfrm>
          <a:prstGeom prst="wedgeRoundRectCallout">
            <a:avLst>
              <a:gd name="adj1" fmla="val -43057"/>
              <a:gd name="adj2" fmla="val 100884"/>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How can I know that you are not an automaton?</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356555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F48959-5E78-CB4D-BCF3-4734884ACC9F}"/>
              </a:ext>
            </a:extLst>
          </p:cNvPr>
          <p:cNvSpPr>
            <a:spLocks noGrp="1"/>
          </p:cNvSpPr>
          <p:nvPr>
            <p:ph type="body" idx="2"/>
          </p:nvPr>
        </p:nvSpPr>
        <p:spPr/>
        <p:txBody>
          <a:bodyPr>
            <a:normAutofit lnSpcReduction="10000"/>
          </a:bodyPr>
          <a:lstStyle/>
          <a:p>
            <a:r>
              <a:rPr lang="en-US" dirty="0"/>
              <a:t>17</a:t>
            </a:r>
            <a:r>
              <a:rPr lang="en-US" baseline="30000" dirty="0"/>
              <a:t>th</a:t>
            </a:r>
            <a:r>
              <a:rPr lang="en-US" dirty="0"/>
              <a:t> and 18</a:t>
            </a:r>
            <a:r>
              <a:rPr lang="en-US" baseline="30000" dirty="0"/>
              <a:t>th</a:t>
            </a:r>
            <a:r>
              <a:rPr lang="en-US" dirty="0"/>
              <a:t> century </a:t>
            </a:r>
            <a:r>
              <a:rPr lang="en-US" dirty="0" err="1"/>
              <a:t>automotons</a:t>
            </a:r>
            <a:r>
              <a:rPr lang="en-US" dirty="0"/>
              <a:t> </a:t>
            </a:r>
          </a:p>
        </p:txBody>
      </p:sp>
      <p:pic>
        <p:nvPicPr>
          <p:cNvPr id="8" name="Content Placeholder 9">
            <a:extLst>
              <a:ext uri="{FF2B5EF4-FFF2-40B4-BE49-F238E27FC236}">
                <a16:creationId xmlns:a16="http://schemas.microsoft.com/office/drawing/2014/main" id="{E9469AB0-E279-6341-9B8A-CAD146BB873E}"/>
              </a:ext>
            </a:extLst>
          </p:cNvPr>
          <p:cNvPicPr>
            <a:picLocks noChangeAspect="1"/>
          </p:cNvPicPr>
          <p:nvPr/>
        </p:nvPicPr>
        <p:blipFill>
          <a:blip r:embed="rId3"/>
          <a:stretch>
            <a:fillRect/>
          </a:stretch>
        </p:blipFill>
        <p:spPr>
          <a:xfrm>
            <a:off x="7377194" y="1215691"/>
            <a:ext cx="3246615" cy="4869923"/>
          </a:xfrm>
          <a:prstGeom prst="rect">
            <a:avLst/>
          </a:prstGeom>
          <a:noFill/>
          <a:ln>
            <a:noFill/>
          </a:ln>
        </p:spPr>
      </p:pic>
      <p:pic>
        <p:nvPicPr>
          <p:cNvPr id="9" name="Picture 8">
            <a:extLst>
              <a:ext uri="{FF2B5EF4-FFF2-40B4-BE49-F238E27FC236}">
                <a16:creationId xmlns:a16="http://schemas.microsoft.com/office/drawing/2014/main" id="{C5209594-D3CF-7040-8899-5E28EC19B9B3}"/>
              </a:ext>
            </a:extLst>
          </p:cNvPr>
          <p:cNvPicPr>
            <a:picLocks noChangeAspect="1"/>
          </p:cNvPicPr>
          <p:nvPr/>
        </p:nvPicPr>
        <p:blipFill>
          <a:blip r:embed="rId4"/>
          <a:stretch>
            <a:fillRect/>
          </a:stretch>
        </p:blipFill>
        <p:spPr>
          <a:xfrm>
            <a:off x="851187" y="1215691"/>
            <a:ext cx="5828582" cy="5080580"/>
          </a:xfrm>
          <a:prstGeom prst="rect">
            <a:avLst/>
          </a:prstGeom>
        </p:spPr>
      </p:pic>
    </p:spTree>
    <p:extLst>
      <p:ext uri="{BB962C8B-B14F-4D97-AF65-F5344CB8AC3E}">
        <p14:creationId xmlns:p14="http://schemas.microsoft.com/office/powerpoint/2010/main" val="1597764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2E1C372-6AB8-604B-8EC8-49470340A31E}"/>
              </a:ext>
            </a:extLst>
          </p:cNvPr>
          <p:cNvSpPr>
            <a:spLocks noGrp="1"/>
          </p:cNvSpPr>
          <p:nvPr>
            <p:ph type="body" idx="1"/>
          </p:nvPr>
        </p:nvSpPr>
        <p:spPr>
          <a:xfrm>
            <a:off x="5273848" y="2510725"/>
            <a:ext cx="5423676" cy="3012188"/>
          </a:xfrm>
        </p:spPr>
        <p:txBody>
          <a:bodyPr>
            <a:noAutofit/>
          </a:bodyPr>
          <a:lstStyle/>
          <a:p>
            <a:pPr marL="101600" indent="0">
              <a:buNone/>
            </a:pPr>
            <a:r>
              <a:rPr lang="en-US" sz="2400" dirty="0"/>
              <a:t>“if there were machines bearing the image of our bodies, and capable of imitating our actions. For example, if touched in a particular place it may demand what we wish to say to it; if in another it may cry out that it is hurt. However there would be two tests to know that they were not really men.”</a:t>
            </a:r>
            <a:r>
              <a:rPr lang="mr-IN" sz="2400" dirty="0"/>
              <a:t>…</a:t>
            </a:r>
            <a:r>
              <a:rPr lang="en-US" sz="2400" dirty="0"/>
              <a:t>  They could never use properly use language.</a:t>
            </a:r>
          </a:p>
        </p:txBody>
      </p:sp>
      <p:sp>
        <p:nvSpPr>
          <p:cNvPr id="6" name="Text Placeholder 5">
            <a:extLst>
              <a:ext uri="{FF2B5EF4-FFF2-40B4-BE49-F238E27FC236}">
                <a16:creationId xmlns:a16="http://schemas.microsoft.com/office/drawing/2014/main" id="{01F48959-5E78-CB4D-BCF3-4734884ACC9F}"/>
              </a:ext>
            </a:extLst>
          </p:cNvPr>
          <p:cNvSpPr>
            <a:spLocks noGrp="1"/>
          </p:cNvSpPr>
          <p:nvPr>
            <p:ph type="body" idx="2"/>
          </p:nvPr>
        </p:nvSpPr>
        <p:spPr/>
        <p:txBody>
          <a:bodyPr>
            <a:normAutofit lnSpcReduction="10000"/>
          </a:bodyPr>
          <a:lstStyle/>
          <a:p>
            <a:r>
              <a:rPr lang="en-US" dirty="0"/>
              <a:t>René Descartes (1596-1650)</a:t>
            </a:r>
          </a:p>
        </p:txBody>
      </p:sp>
      <p:pic>
        <p:nvPicPr>
          <p:cNvPr id="12" name="Content Placeholder 5">
            <a:extLst>
              <a:ext uri="{FF2B5EF4-FFF2-40B4-BE49-F238E27FC236}">
                <a16:creationId xmlns:a16="http://schemas.microsoft.com/office/drawing/2014/main" id="{0260A910-AFC1-1C4C-AEF5-F9A820642FA5}"/>
              </a:ext>
            </a:extLst>
          </p:cNvPr>
          <p:cNvPicPr>
            <a:picLocks noChangeAspect="1"/>
          </p:cNvPicPr>
          <p:nvPr/>
        </p:nvPicPr>
        <p:blipFill>
          <a:blip r:embed="rId3"/>
          <a:stretch>
            <a:fillRect/>
          </a:stretch>
        </p:blipFill>
        <p:spPr>
          <a:xfrm>
            <a:off x="304800" y="1350380"/>
            <a:ext cx="4572000" cy="4572000"/>
          </a:xfrm>
          <a:prstGeom prst="rect">
            <a:avLst/>
          </a:prstGeom>
          <a:noFill/>
          <a:ln>
            <a:noFill/>
          </a:ln>
        </p:spPr>
      </p:pic>
      <p:sp>
        <p:nvSpPr>
          <p:cNvPr id="17" name="Google Shape;75;g92b3bf485b_0_0">
            <a:extLst>
              <a:ext uri="{FF2B5EF4-FFF2-40B4-BE49-F238E27FC236}">
                <a16:creationId xmlns:a16="http://schemas.microsoft.com/office/drawing/2014/main" id="{8C14F41E-2A01-8941-B551-A6208C38CAFF}"/>
              </a:ext>
            </a:extLst>
          </p:cNvPr>
          <p:cNvSpPr/>
          <p:nvPr/>
        </p:nvSpPr>
        <p:spPr>
          <a:xfrm>
            <a:off x="5273847" y="1271289"/>
            <a:ext cx="4720757" cy="971400"/>
          </a:xfrm>
          <a:prstGeom prst="wedgeRoundRectCallout">
            <a:avLst>
              <a:gd name="adj1" fmla="val -60897"/>
              <a:gd name="adj2" fmla="val 11344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Let’s design a test that only a person could pass.</a:t>
            </a:r>
          </a:p>
        </p:txBody>
      </p:sp>
    </p:spTree>
    <p:extLst>
      <p:ext uri="{BB962C8B-B14F-4D97-AF65-F5344CB8AC3E}">
        <p14:creationId xmlns:p14="http://schemas.microsoft.com/office/powerpoint/2010/main" val="32433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F48959-5E78-CB4D-BCF3-4734884ACC9F}"/>
              </a:ext>
            </a:extLst>
          </p:cNvPr>
          <p:cNvSpPr>
            <a:spLocks noGrp="1"/>
          </p:cNvSpPr>
          <p:nvPr>
            <p:ph type="body" idx="2"/>
          </p:nvPr>
        </p:nvSpPr>
        <p:spPr/>
        <p:txBody>
          <a:bodyPr>
            <a:normAutofit lnSpcReduction="10000"/>
          </a:bodyPr>
          <a:lstStyle/>
          <a:p>
            <a:r>
              <a:rPr lang="en-US" dirty="0"/>
              <a:t>Alan Turing (1912-1954)</a:t>
            </a:r>
          </a:p>
        </p:txBody>
      </p:sp>
      <p:pic>
        <p:nvPicPr>
          <p:cNvPr id="7" name="Content Placeholder 6">
            <a:extLst>
              <a:ext uri="{FF2B5EF4-FFF2-40B4-BE49-F238E27FC236}">
                <a16:creationId xmlns:a16="http://schemas.microsoft.com/office/drawing/2014/main" id="{D1A3042C-4CFE-0D43-9791-750245F8DA50}"/>
              </a:ext>
            </a:extLst>
          </p:cNvPr>
          <p:cNvPicPr>
            <a:picLocks noChangeAspect="1"/>
          </p:cNvPicPr>
          <p:nvPr/>
        </p:nvPicPr>
        <p:blipFill>
          <a:blip r:embed="rId3"/>
          <a:stretch>
            <a:fillRect/>
          </a:stretch>
        </p:blipFill>
        <p:spPr>
          <a:xfrm>
            <a:off x="871780" y="1335087"/>
            <a:ext cx="3792660" cy="5050758"/>
          </a:xfrm>
          <a:prstGeom prst="rect">
            <a:avLst/>
          </a:prstGeom>
          <a:noFill/>
          <a:ln>
            <a:noFill/>
          </a:ln>
        </p:spPr>
      </p:pic>
      <p:sp>
        <p:nvSpPr>
          <p:cNvPr id="8" name="Text Placeholder 4">
            <a:extLst>
              <a:ext uri="{FF2B5EF4-FFF2-40B4-BE49-F238E27FC236}">
                <a16:creationId xmlns:a16="http://schemas.microsoft.com/office/drawing/2014/main" id="{1A5BFD23-82AC-A845-BB71-47D015720924}"/>
              </a:ext>
            </a:extLst>
          </p:cNvPr>
          <p:cNvSpPr txBox="1">
            <a:spLocks/>
          </p:cNvSpPr>
          <p:nvPr/>
        </p:nvSpPr>
        <p:spPr>
          <a:xfrm>
            <a:off x="5273848" y="2492893"/>
            <a:ext cx="5858440" cy="300667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01600" indent="0">
              <a:buNone/>
            </a:pPr>
            <a:r>
              <a:rPr lang="en-US" sz="2400" dirty="0"/>
              <a:t>"I propose to consider the question, 'Can machines think?'" Because "thinking" is difficult to define, Turing chooses to "replace the question by another, which is closely related to it and is expressed in relatively unambiguous words." Turing's new question is: "Are there imaginable digital computers which would do well in the </a:t>
            </a:r>
            <a:r>
              <a:rPr lang="en-US" sz="2400" i="1" dirty="0"/>
              <a:t>imitation game</a:t>
            </a:r>
            <a:r>
              <a:rPr lang="en-US" sz="2400" dirty="0"/>
              <a:t>?"</a:t>
            </a:r>
          </a:p>
        </p:txBody>
      </p:sp>
      <p:sp>
        <p:nvSpPr>
          <p:cNvPr id="9" name="Google Shape;84;g92b3bf485b_0_0">
            <a:extLst>
              <a:ext uri="{FF2B5EF4-FFF2-40B4-BE49-F238E27FC236}">
                <a16:creationId xmlns:a16="http://schemas.microsoft.com/office/drawing/2014/main" id="{E6098865-7C9B-FF49-B135-3695818ED6D6}"/>
              </a:ext>
            </a:extLst>
          </p:cNvPr>
          <p:cNvSpPr/>
          <p:nvPr/>
        </p:nvSpPr>
        <p:spPr>
          <a:xfrm>
            <a:off x="5273847" y="1358434"/>
            <a:ext cx="4823751" cy="1043803"/>
          </a:xfrm>
          <a:prstGeom prst="wedgeRoundRectCallout">
            <a:avLst>
              <a:gd name="adj1" fmla="val -60691"/>
              <a:gd name="adj2" fmla="val 85605"/>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Can machines think? Let’s operationalize the question. </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3242227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F48959-5E78-CB4D-BCF3-4734884ACC9F}"/>
              </a:ext>
            </a:extLst>
          </p:cNvPr>
          <p:cNvSpPr>
            <a:spLocks noGrp="1"/>
          </p:cNvSpPr>
          <p:nvPr>
            <p:ph type="body" idx="2"/>
          </p:nvPr>
        </p:nvSpPr>
        <p:spPr/>
        <p:txBody>
          <a:bodyPr>
            <a:normAutofit lnSpcReduction="10000"/>
          </a:bodyPr>
          <a:lstStyle/>
          <a:p>
            <a:r>
              <a:rPr lang="en-US" dirty="0"/>
              <a:t>Alan Turing (1912-1954)</a:t>
            </a:r>
          </a:p>
        </p:txBody>
      </p:sp>
      <p:pic>
        <p:nvPicPr>
          <p:cNvPr id="7" name="Content Placeholder 6">
            <a:extLst>
              <a:ext uri="{FF2B5EF4-FFF2-40B4-BE49-F238E27FC236}">
                <a16:creationId xmlns:a16="http://schemas.microsoft.com/office/drawing/2014/main" id="{D1A3042C-4CFE-0D43-9791-750245F8DA50}"/>
              </a:ext>
            </a:extLst>
          </p:cNvPr>
          <p:cNvPicPr>
            <a:picLocks noChangeAspect="1"/>
          </p:cNvPicPr>
          <p:nvPr/>
        </p:nvPicPr>
        <p:blipFill>
          <a:blip r:embed="rId3"/>
          <a:stretch>
            <a:fillRect/>
          </a:stretch>
        </p:blipFill>
        <p:spPr>
          <a:xfrm>
            <a:off x="871780" y="1335087"/>
            <a:ext cx="3792660" cy="5050758"/>
          </a:xfrm>
          <a:prstGeom prst="rect">
            <a:avLst/>
          </a:prstGeom>
          <a:noFill/>
          <a:ln>
            <a:noFill/>
          </a:ln>
        </p:spPr>
      </p:pic>
      <p:sp>
        <p:nvSpPr>
          <p:cNvPr id="8" name="Text Placeholder 4">
            <a:extLst>
              <a:ext uri="{FF2B5EF4-FFF2-40B4-BE49-F238E27FC236}">
                <a16:creationId xmlns:a16="http://schemas.microsoft.com/office/drawing/2014/main" id="{1A5BFD23-82AC-A845-BB71-47D015720924}"/>
              </a:ext>
            </a:extLst>
          </p:cNvPr>
          <p:cNvSpPr txBox="1">
            <a:spLocks/>
          </p:cNvSpPr>
          <p:nvPr/>
        </p:nvSpPr>
        <p:spPr>
          <a:xfrm>
            <a:off x="5273847" y="2492893"/>
            <a:ext cx="5890339" cy="300667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01600" indent="0">
              <a:buNone/>
            </a:pPr>
            <a:r>
              <a:rPr lang="en-US" sz="2400" dirty="0"/>
              <a:t>A human evaluator would judge text-based conversations between a human and a machine designed to generate human-like responses. If the evaluator cannot reliably tell the machine from the human, the machine is said to have passed the test. The test results do not depend on the ability to give correct answers to questions, only how closely one's answers resemble those a human would give.</a:t>
            </a:r>
          </a:p>
        </p:txBody>
      </p:sp>
      <p:sp>
        <p:nvSpPr>
          <p:cNvPr id="10" name="Google Shape;75;g92b3bf485b_0_0">
            <a:extLst>
              <a:ext uri="{FF2B5EF4-FFF2-40B4-BE49-F238E27FC236}">
                <a16:creationId xmlns:a16="http://schemas.microsoft.com/office/drawing/2014/main" id="{3663AC63-253F-AB41-BBF9-CB6F01FB96F5}"/>
              </a:ext>
            </a:extLst>
          </p:cNvPr>
          <p:cNvSpPr/>
          <p:nvPr/>
        </p:nvSpPr>
        <p:spPr>
          <a:xfrm>
            <a:off x="5273847" y="1335087"/>
            <a:ext cx="4508105" cy="971400"/>
          </a:xfrm>
          <a:prstGeom prst="wedgeRoundRectCallout">
            <a:avLst>
              <a:gd name="adj1" fmla="val -59249"/>
              <a:gd name="adj2" fmla="val 10030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Can a computer pass as human in a conversation?</a:t>
            </a:r>
          </a:p>
        </p:txBody>
      </p:sp>
    </p:spTree>
    <p:extLst>
      <p:ext uri="{BB962C8B-B14F-4D97-AF65-F5344CB8AC3E}">
        <p14:creationId xmlns:p14="http://schemas.microsoft.com/office/powerpoint/2010/main" val="3876957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F48959-5E78-CB4D-BCF3-4734884ACC9F}"/>
              </a:ext>
            </a:extLst>
          </p:cNvPr>
          <p:cNvSpPr>
            <a:spLocks noGrp="1"/>
          </p:cNvSpPr>
          <p:nvPr>
            <p:ph type="body" idx="2"/>
          </p:nvPr>
        </p:nvSpPr>
        <p:spPr/>
        <p:txBody>
          <a:bodyPr>
            <a:normAutofit lnSpcReduction="10000"/>
          </a:bodyPr>
          <a:lstStyle/>
          <a:p>
            <a:r>
              <a:rPr lang="en-US" dirty="0"/>
              <a:t>Alan Turing (1912-1954)</a:t>
            </a:r>
          </a:p>
        </p:txBody>
      </p:sp>
      <p:sp>
        <p:nvSpPr>
          <p:cNvPr id="8" name="Text Placeholder 4">
            <a:extLst>
              <a:ext uri="{FF2B5EF4-FFF2-40B4-BE49-F238E27FC236}">
                <a16:creationId xmlns:a16="http://schemas.microsoft.com/office/drawing/2014/main" id="{1A5BFD23-82AC-A845-BB71-47D015720924}"/>
              </a:ext>
            </a:extLst>
          </p:cNvPr>
          <p:cNvSpPr txBox="1">
            <a:spLocks/>
          </p:cNvSpPr>
          <p:nvPr/>
        </p:nvSpPr>
        <p:spPr>
          <a:xfrm>
            <a:off x="5316279" y="1335087"/>
            <a:ext cx="5433237" cy="478674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01600" indent="0">
              <a:buNone/>
            </a:pPr>
            <a:r>
              <a:rPr lang="en-US" sz="2400" dirty="0"/>
              <a:t>Turing was prosecuted in 1952 for being homosexual. He received chemical castration as an alternative to prison. Turing killed himself in 1954.  It wasn’t until the 2000s that Britain finally realized its gross injustice and its complicity in killing someone who should have been treated as a national hero.</a:t>
            </a:r>
          </a:p>
        </p:txBody>
      </p:sp>
      <p:pic>
        <p:nvPicPr>
          <p:cNvPr id="9" name="Picture 8">
            <a:extLst>
              <a:ext uri="{FF2B5EF4-FFF2-40B4-BE49-F238E27FC236}">
                <a16:creationId xmlns:a16="http://schemas.microsoft.com/office/drawing/2014/main" id="{D2ABAC8E-93B8-3147-AA90-EA3A57B7825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1780" y="1335087"/>
            <a:ext cx="3792660" cy="5054131"/>
          </a:xfrm>
          <a:prstGeom prst="rect">
            <a:avLst/>
          </a:prstGeom>
        </p:spPr>
      </p:pic>
    </p:spTree>
    <p:extLst>
      <p:ext uri="{BB962C8B-B14F-4D97-AF65-F5344CB8AC3E}">
        <p14:creationId xmlns:p14="http://schemas.microsoft.com/office/powerpoint/2010/main" val="463871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F48959-5E78-CB4D-BCF3-4734884ACC9F}"/>
              </a:ext>
            </a:extLst>
          </p:cNvPr>
          <p:cNvSpPr>
            <a:spLocks noGrp="1"/>
          </p:cNvSpPr>
          <p:nvPr>
            <p:ph type="body" idx="2"/>
          </p:nvPr>
        </p:nvSpPr>
        <p:spPr/>
        <p:txBody>
          <a:bodyPr>
            <a:normAutofit lnSpcReduction="10000"/>
          </a:bodyPr>
          <a:lstStyle/>
          <a:p>
            <a:r>
              <a:rPr lang="en-US" dirty="0"/>
              <a:t>John Searle (1932-) The Chinese Room</a:t>
            </a:r>
          </a:p>
        </p:txBody>
      </p:sp>
      <p:pic>
        <p:nvPicPr>
          <p:cNvPr id="7" name="Picture 6">
            <a:extLst>
              <a:ext uri="{FF2B5EF4-FFF2-40B4-BE49-F238E27FC236}">
                <a16:creationId xmlns:a16="http://schemas.microsoft.com/office/drawing/2014/main" id="{61839EEE-5857-E54F-AB7F-A5603C93098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8113" y="1335086"/>
            <a:ext cx="4483142" cy="5054131"/>
          </a:xfrm>
          <a:prstGeom prst="rect">
            <a:avLst/>
          </a:prstGeom>
        </p:spPr>
      </p:pic>
      <p:sp>
        <p:nvSpPr>
          <p:cNvPr id="10" name="Text Placeholder 4">
            <a:extLst>
              <a:ext uri="{FF2B5EF4-FFF2-40B4-BE49-F238E27FC236}">
                <a16:creationId xmlns:a16="http://schemas.microsoft.com/office/drawing/2014/main" id="{8A4A5D2C-B5EB-1C44-9F1E-68FA2BB614C6}"/>
              </a:ext>
            </a:extLst>
          </p:cNvPr>
          <p:cNvSpPr txBox="1">
            <a:spLocks/>
          </p:cNvSpPr>
          <p:nvPr/>
        </p:nvSpPr>
        <p:spPr>
          <a:xfrm>
            <a:off x="5458047" y="2799240"/>
            <a:ext cx="5674241" cy="358244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01600" indent="0">
              <a:buNone/>
            </a:pPr>
            <a:r>
              <a:rPr lang="en-US" sz="2400" dirty="0"/>
              <a:t>Is the Turing Test a good test of whether machines possess intelligence?  No, because the appearance of being a good conversational participant is achievable through simple symbol manipulation.  Searle contends that the application of rules to input symbols is not true intelligence.</a:t>
            </a:r>
          </a:p>
        </p:txBody>
      </p:sp>
      <p:sp>
        <p:nvSpPr>
          <p:cNvPr id="11" name="Google Shape;84;g92b3bf485b_0_0">
            <a:extLst>
              <a:ext uri="{FF2B5EF4-FFF2-40B4-BE49-F238E27FC236}">
                <a16:creationId xmlns:a16="http://schemas.microsoft.com/office/drawing/2014/main" id="{E64E2056-1FC0-CC44-859A-4F4DA45B3945}"/>
              </a:ext>
            </a:extLst>
          </p:cNvPr>
          <p:cNvSpPr/>
          <p:nvPr/>
        </p:nvSpPr>
        <p:spPr>
          <a:xfrm>
            <a:off x="5273847" y="1358434"/>
            <a:ext cx="4646330" cy="1044524"/>
          </a:xfrm>
          <a:prstGeom prst="wedgeRoundRectCallout">
            <a:avLst>
              <a:gd name="adj1" fmla="val -43057"/>
              <a:gd name="adj2" fmla="val 100884"/>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That’s not thinking. That’s just symbol manipulation.</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68443953"/>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4010</TotalTime>
  <Words>1741</Words>
  <Application>Microsoft Macintosh PowerPoint</Application>
  <PresentationFormat>Widescreen</PresentationFormat>
  <Paragraphs>95</Paragraphs>
  <Slides>21</Slides>
  <Notes>18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Courier New</vt:lpstr>
      <vt:lpstr>Noto Sans Symbols</vt:lpstr>
      <vt:lpstr>Open Sans</vt:lpstr>
      <vt:lpstr>Open Sans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Brain in a vat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Callison-Burch, Christopher</dc:creator>
  <cp:lastModifiedBy>Callison-Burch, Christopher</cp:lastModifiedBy>
  <cp:revision>152</cp:revision>
  <dcterms:created xsi:type="dcterms:W3CDTF">2020-09-01T11:16:53Z</dcterms:created>
  <dcterms:modified xsi:type="dcterms:W3CDTF">2024-08-24T12:23:25Z</dcterms:modified>
</cp:coreProperties>
</file>